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Segoe UI"/>
          <a:ea typeface="Segoe UI"/>
          <a:cs typeface="Segoe UI"/>
        </a:font>
        <a:srgbClr val="40404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DB"/>
          </a:solidFill>
        </a:fill>
      </a:tcStyle>
    </a:wholeTbl>
    <a:band2H>
      <a:tcTxStyle b="def" i="def"/>
      <a:tcStyle>
        <a:tcBdr/>
        <a:fill>
          <a:solidFill>
            <a:srgbClr val="E6E7EE"/>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Segoe UI"/>
          <a:ea typeface="Segoe UI"/>
          <a:cs typeface="Segoe UI"/>
        </a:font>
        <a:srgbClr val="40404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DFFF"/>
          </a:solidFill>
        </a:fill>
      </a:tcStyle>
    </a:wholeTbl>
    <a:band2H>
      <a:tcTxStyle b="def" i="def"/>
      <a:tcStyle>
        <a:tcBdr/>
        <a:fill>
          <a:solidFill>
            <a:srgbClr val="F2F0FF"/>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Segoe UI"/>
          <a:ea typeface="Segoe UI"/>
          <a:cs typeface="Segoe UI"/>
        </a:font>
        <a:srgbClr val="40404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4DC"/>
          </a:solidFill>
        </a:fill>
      </a:tcStyle>
    </a:wholeTbl>
    <a:band2H>
      <a:tcTxStyle b="def" i="def"/>
      <a:tcStyle>
        <a:tcBdr/>
        <a:fill>
          <a:solidFill>
            <a:srgbClr val="E6F2EE"/>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Segoe UI"/>
          <a:ea typeface="Segoe UI"/>
          <a:cs typeface="Segoe UI"/>
        </a:font>
        <a:srgbClr val="40404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b="def" i="def"/>
      <a:tcStyle>
        <a:tcBdr/>
        <a:fill>
          <a:solidFill>
            <a:srgbClr val="FFFFFF"/>
          </a:solidFill>
        </a:fill>
      </a:tcStyle>
    </a:band2H>
    <a:firstCol>
      <a:tcTxStyle b="on" i="off">
        <a:font>
          <a:latin typeface="Segoe UI"/>
          <a:ea typeface="Segoe UI"/>
          <a:cs typeface="Segoe U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Segoe UI"/>
          <a:ea typeface="Segoe UI"/>
          <a:cs typeface="Segoe UI"/>
        </a:font>
        <a:srgbClr val="404040"/>
      </a:tcTxStyle>
      <a:tcStyle>
        <a:tcBdr>
          <a:left>
            <a:ln w="12700" cap="flat">
              <a:noFill/>
              <a:miter lim="400000"/>
            </a:ln>
          </a:left>
          <a:right>
            <a:ln w="12700" cap="flat">
              <a:noFill/>
              <a:miter lim="400000"/>
            </a:ln>
          </a:right>
          <a:top>
            <a:ln w="50800" cap="flat">
              <a:solidFill>
                <a:srgbClr val="404040"/>
              </a:solidFill>
              <a:prstDash val="solid"/>
              <a:round/>
            </a:ln>
          </a:top>
          <a:bottom>
            <a:ln w="25400" cap="flat">
              <a:solidFill>
                <a:srgbClr val="40404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Segoe UI"/>
          <a:ea typeface="Segoe UI"/>
          <a:cs typeface="Segoe UI"/>
        </a:font>
        <a:srgbClr val="FFFFFF"/>
      </a:tcTxStyle>
      <a:tcStyle>
        <a:tcBdr>
          <a:left>
            <a:ln w="12700" cap="flat">
              <a:noFill/>
              <a:miter lim="400000"/>
            </a:ln>
          </a:left>
          <a:right>
            <a:ln w="12700" cap="flat">
              <a:noFill/>
              <a:miter lim="400000"/>
            </a:ln>
          </a:right>
          <a:top>
            <a:ln w="25400" cap="flat">
              <a:solidFill>
                <a:srgbClr val="404040"/>
              </a:solidFill>
              <a:prstDash val="solid"/>
              <a:round/>
            </a:ln>
          </a:top>
          <a:bottom>
            <a:ln w="25400" cap="flat">
              <a:solidFill>
                <a:srgbClr val="40404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Segoe UI"/>
          <a:ea typeface="Segoe UI"/>
          <a:cs typeface="Segoe UI"/>
        </a:font>
        <a:srgbClr val="40404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DCD"/>
          </a:solidFill>
        </a:fill>
      </a:tcStyle>
    </a:wholeTbl>
    <a:band2H>
      <a:tcTxStyle b="def" i="def"/>
      <a:tcStyle>
        <a:tcBdr/>
        <a:fill>
          <a:solidFill>
            <a:srgbClr val="E8E8E8"/>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04040"/>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04040"/>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04040"/>
          </a:solidFill>
        </a:fill>
      </a:tcStyle>
    </a:firstRow>
  </a:tblStyle>
  <a:tblStyle styleId="{2708684C-4D16-4618-839F-0558EEFCDFE6}" styleName="">
    <a:tblBg/>
    <a:wholeTbl>
      <a:tcTxStyle b="off" i="off">
        <a:font>
          <a:latin typeface="Segoe UI"/>
          <a:ea typeface="Segoe UI"/>
          <a:cs typeface="Segoe UI"/>
        </a:font>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404040">
              <a:alpha val="20000"/>
            </a:srgbClr>
          </a:solidFill>
        </a:fill>
      </a:tcStyle>
    </a:wholeTbl>
    <a:band2H>
      <a:tcTxStyle b="def" i="def"/>
      <a:tcStyle>
        <a:tcBdr/>
        <a:fill>
          <a:solidFill>
            <a:srgbClr val="FFFFFF"/>
          </a:solidFill>
        </a:fill>
      </a:tcStyle>
    </a:band2H>
    <a:firstCol>
      <a:tcTxStyle b="on" i="off">
        <a:font>
          <a:latin typeface="Segoe UI"/>
          <a:ea typeface="Segoe UI"/>
          <a:cs typeface="Segoe UI"/>
        </a:font>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404040">
              <a:alpha val="20000"/>
            </a:srgbClr>
          </a:solidFill>
        </a:fill>
      </a:tcStyle>
    </a:firstCol>
    <a:lastRow>
      <a:tcTxStyle b="on" i="off">
        <a:font>
          <a:latin typeface="Segoe UI"/>
          <a:ea typeface="Segoe UI"/>
          <a:cs typeface="Segoe UI"/>
        </a:font>
        <a:srgbClr val="404040"/>
      </a:tcTxStyle>
      <a:tcStyle>
        <a:tcBdr>
          <a:left>
            <a:ln w="12700" cap="flat">
              <a:solidFill>
                <a:srgbClr val="404040"/>
              </a:solidFill>
              <a:prstDash val="solid"/>
              <a:round/>
            </a:ln>
          </a:left>
          <a:right>
            <a:ln w="12700" cap="flat">
              <a:solidFill>
                <a:srgbClr val="404040"/>
              </a:solidFill>
              <a:prstDash val="solid"/>
              <a:round/>
            </a:ln>
          </a:right>
          <a:top>
            <a:ln w="508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noFill/>
        </a:fill>
      </a:tcStyle>
    </a:lastRow>
    <a:firstRow>
      <a:tcTxStyle b="on" i="off">
        <a:font>
          <a:latin typeface="Segoe UI"/>
          <a:ea typeface="Segoe UI"/>
          <a:cs typeface="Segoe UI"/>
        </a:font>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254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Relationships xmlns="http://schemas.openxmlformats.org/package/2006/relationships"><Relationship Id="rId1" Type="http://schemas.openxmlformats.org/officeDocument/2006/relationships/package" Target="../embeddings/Microsoft_Excel_Sheet7.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40349"/>
          <c:y val="0.140349"/>
          <c:w val="0.719303"/>
          <c:h val="0.706803"/>
        </c:manualLayout>
      </c:layout>
      <c:pieChart>
        <c:varyColors val="0"/>
        <c:ser>
          <c:idx val="0"/>
          <c:order val="0"/>
          <c:tx>
            <c:strRef>
              <c:f>Sheet1!$A$2</c:f>
              <c:strCache>
                <c:ptCount val="1"/>
                <c:pt idx="0">
                  <c:v>Sales</c:v>
                </c:pt>
              </c:strCache>
            </c:strRef>
          </c:tx>
          <c:spPr>
            <a:solidFill>
              <a:srgbClr val="70ACBB"/>
            </a:solidFill>
            <a:ln w="12700" cap="flat">
              <a:noFill/>
              <a:miter lim="400000"/>
            </a:ln>
            <a:effectLst/>
          </c:spPr>
          <c:explosion val="0"/>
          <c:dPt>
            <c:idx val="0"/>
            <c:explosion val="0"/>
            <c:spPr>
              <a:solidFill>
                <a:srgbClr val="70ACBB"/>
              </a:solidFill>
              <a:ln w="12700" cap="flat">
                <a:noFill/>
                <a:miter lim="400000"/>
              </a:ln>
              <a:effectLst/>
            </c:spPr>
          </c:dPt>
          <c:dPt>
            <c:idx val="1"/>
            <c:explosion val="0"/>
            <c:spPr>
              <a:solidFill>
                <a:srgbClr val="D9D9D9"/>
              </a:solidFill>
              <a:ln w="12700" cap="flat">
                <a:noFill/>
                <a:miter lim="400000"/>
              </a:ln>
              <a:effectLst/>
            </c:spPr>
          </c:dPt>
          <c:dLbls>
            <c:dLbl>
              <c:idx val="0"/>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dLbl>
              <c:idx val="1"/>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showLeaderLines val="0"/>
          </c:dLbls>
          <c:cat>
            <c:strRef>
              <c:f>Sheet1!$B$1:$C$1</c:f>
              <c:strCache>
                <c:ptCount val="2"/>
                <c:pt idx="0">
                  <c:v>1st Qtr</c:v>
                </c:pt>
                <c:pt idx="1">
                  <c:v>2nd Qtr</c:v>
                </c:pt>
              </c:strCache>
            </c:strRef>
          </c:cat>
          <c:val>
            <c:numRef>
              <c:f>Sheet1!$B$2:$C$2</c:f>
              <c:numCache>
                <c:ptCount val="2"/>
                <c:pt idx="0">
                  <c:v>86.000000</c:v>
                </c:pt>
                <c:pt idx="1">
                  <c:v>14.000000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76225"/>
          <c:y val="0.076225"/>
          <c:w val="0.84755"/>
          <c:h val="0.83505"/>
        </c:manualLayout>
      </c:layout>
      <c:pieChart>
        <c:varyColors val="0"/>
        <c:ser>
          <c:idx val="0"/>
          <c:order val="0"/>
          <c:tx>
            <c:strRef>
              <c:f>Sheet1!$A$2</c:f>
              <c:strCache>
                <c:ptCount val="1"/>
                <c:pt idx="0">
                  <c:v>Sales</c:v>
                </c:pt>
              </c:strCache>
            </c:strRef>
          </c:tx>
          <c:spPr>
            <a:solidFill>
              <a:srgbClr val="70ACBB"/>
            </a:solidFill>
            <a:ln w="12700" cap="flat">
              <a:noFill/>
              <a:miter lim="400000"/>
            </a:ln>
            <a:effectLst/>
          </c:spPr>
          <c:explosion val="0"/>
          <c:dPt>
            <c:idx val="0"/>
            <c:explosion val="0"/>
            <c:spPr>
              <a:solidFill>
                <a:srgbClr val="70ACBB"/>
              </a:solidFill>
              <a:ln w="12700" cap="flat">
                <a:noFill/>
                <a:miter lim="400000"/>
              </a:ln>
              <a:effectLst/>
            </c:spPr>
          </c:dPt>
          <c:dPt>
            <c:idx val="1"/>
            <c:explosion val="0"/>
            <c:spPr>
              <a:solidFill>
                <a:srgbClr val="D9D9D9"/>
              </a:solidFill>
              <a:ln w="12700" cap="flat">
                <a:noFill/>
                <a:miter lim="400000"/>
              </a:ln>
              <a:effectLst>
                <a:outerShdw sx="100000" sy="100000" kx="0" ky="0" algn="tl" rotWithShape="1" blurRad="50800" dist="13970" dir="5400000">
                  <a:srgbClr val="000000">
                    <a:alpha val="45000"/>
                  </a:srgbClr>
                </a:outerShdw>
              </a:effectLst>
            </c:spPr>
          </c:dPt>
          <c:dLbls>
            <c:dLbl>
              <c:idx val="0"/>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dLbl>
              <c:idx val="1"/>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showLeaderLines val="0"/>
          </c:dLbls>
          <c:cat>
            <c:strRef>
              <c:f>Sheet1!$B$1:$C$1</c:f>
              <c:strCache>
                <c:ptCount val="2"/>
                <c:pt idx="0">
                  <c:v>Specific</c:v>
                </c:pt>
                <c:pt idx="1">
                  <c:v>Shared</c:v>
                </c:pt>
              </c:strCache>
            </c:strRef>
          </c:cat>
          <c:val>
            <c:numRef>
              <c:f>Sheet1!$B$2:$C$2</c:f>
              <c:numCache>
                <c:ptCount val="2"/>
                <c:pt idx="0">
                  <c:v>72.000000</c:v>
                </c:pt>
                <c:pt idx="1">
                  <c:v>28.000000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799017"/>
          <c:y val="0.0799017"/>
          <c:w val="0.840197"/>
          <c:h val="0.827697"/>
        </c:manualLayout>
      </c:layout>
      <c:pieChart>
        <c:varyColors val="0"/>
        <c:ser>
          <c:idx val="0"/>
          <c:order val="0"/>
          <c:tx>
            <c:strRef>
              <c:f>Sheet1!$A$2</c:f>
              <c:strCache>
                <c:ptCount val="1"/>
                <c:pt idx="0">
                  <c:v>Sales</c:v>
                </c:pt>
              </c:strCache>
            </c:strRef>
          </c:tx>
          <c:spPr>
            <a:solidFill>
              <a:srgbClr val="70ACBB"/>
            </a:solidFill>
            <a:ln w="12700" cap="flat">
              <a:noFill/>
              <a:miter lim="400000"/>
            </a:ln>
            <a:effectLst/>
          </c:spPr>
          <c:explosion val="0"/>
          <c:dPt>
            <c:idx val="0"/>
            <c:explosion val="0"/>
            <c:spPr>
              <a:solidFill>
                <a:srgbClr val="70ACBB"/>
              </a:solidFill>
              <a:ln w="12700" cap="flat">
                <a:noFill/>
                <a:miter lim="400000"/>
              </a:ln>
              <a:effectLst/>
            </c:spPr>
          </c:dPt>
          <c:dPt>
            <c:idx val="1"/>
            <c:explosion val="0"/>
            <c:spPr>
              <a:solidFill>
                <a:srgbClr val="D9D9D9"/>
              </a:solidFill>
              <a:ln w="12700" cap="flat">
                <a:noFill/>
                <a:miter lim="400000"/>
              </a:ln>
              <a:effectLst/>
            </c:spPr>
          </c:dPt>
          <c:dLbls>
            <c:dLbl>
              <c:idx val="0"/>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dLbl>
              <c:idx val="1"/>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showLeaderLines val="0"/>
          </c:dLbls>
          <c:cat>
            <c:strRef>
              <c:f>Sheet1!$B$1:$C$1</c:f>
              <c:strCache>
                <c:ptCount val="2"/>
                <c:pt idx="0">
                  <c:v>Specific</c:v>
                </c:pt>
                <c:pt idx="1">
                  <c:v>Shared</c:v>
                </c:pt>
              </c:strCache>
            </c:strRef>
          </c:cat>
          <c:val>
            <c:numRef>
              <c:f>Sheet1!$B$2:$C$2</c:f>
              <c:numCache>
                <c:ptCount val="2"/>
                <c:pt idx="0">
                  <c:v>70.000000</c:v>
                </c:pt>
                <c:pt idx="1">
                  <c:v>30.000000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13712"/>
          <c:y val="0.113712"/>
          <c:w val="0.772577"/>
          <c:h val="0.760077"/>
        </c:manualLayout>
      </c:layout>
      <c:pieChart>
        <c:varyColors val="0"/>
        <c:ser>
          <c:idx val="0"/>
          <c:order val="0"/>
          <c:tx>
            <c:strRef>
              <c:f>Sheet1!$A$2</c:f>
              <c:strCache>
                <c:ptCount val="1"/>
                <c:pt idx="0">
                  <c:v>Sales</c:v>
                </c:pt>
              </c:strCache>
            </c:strRef>
          </c:tx>
          <c:spPr>
            <a:solidFill>
              <a:srgbClr val="70ACBB"/>
            </a:solidFill>
            <a:ln w="12700" cap="flat">
              <a:noFill/>
              <a:miter lim="400000"/>
            </a:ln>
            <a:effectLst/>
          </c:spPr>
          <c:explosion val="0"/>
          <c:dPt>
            <c:idx val="0"/>
            <c:explosion val="0"/>
            <c:spPr>
              <a:solidFill>
                <a:srgbClr val="70ACBB"/>
              </a:solidFill>
              <a:ln w="12700" cap="flat">
                <a:noFill/>
                <a:miter lim="400000"/>
              </a:ln>
              <a:effectLst/>
            </c:spPr>
          </c:dPt>
          <c:dPt>
            <c:idx val="1"/>
            <c:explosion val="0"/>
            <c:spPr>
              <a:solidFill>
                <a:srgbClr val="D9D9D9"/>
              </a:solidFill>
              <a:ln w="12700" cap="flat">
                <a:noFill/>
                <a:miter lim="400000"/>
              </a:ln>
              <a:effectLst/>
            </c:spPr>
          </c:dPt>
          <c:dLbls>
            <c:dLbl>
              <c:idx val="0"/>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dLbl>
              <c:idx val="1"/>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showLeaderLines val="0"/>
          </c:dLbls>
          <c:cat>
            <c:strRef>
              <c:f>Sheet1!$B$1:$C$1</c:f>
              <c:strCache>
                <c:ptCount val="2"/>
                <c:pt idx="0">
                  <c:v>Specific</c:v>
                </c:pt>
                <c:pt idx="1">
                  <c:v>Shared</c:v>
                </c:pt>
              </c:strCache>
            </c:strRef>
          </c:cat>
          <c:val>
            <c:numRef>
              <c:f>Sheet1!$B$2:$C$2</c:f>
              <c:numCache>
                <c:ptCount val="2"/>
                <c:pt idx="0">
                  <c:v>61.000000</c:v>
                </c:pt>
                <c:pt idx="1">
                  <c:v>39.000000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12318"/>
          <c:y val="0.112318"/>
          <c:w val="0.775364"/>
          <c:h val="0.762864"/>
        </c:manualLayout>
      </c:layout>
      <c:pieChart>
        <c:varyColors val="0"/>
        <c:ser>
          <c:idx val="0"/>
          <c:order val="0"/>
          <c:tx>
            <c:strRef>
              <c:f>Sheet1!$A$2</c:f>
              <c:strCache>
                <c:ptCount val="1"/>
                <c:pt idx="0">
                  <c:v>Sales</c:v>
                </c:pt>
              </c:strCache>
            </c:strRef>
          </c:tx>
          <c:spPr>
            <a:solidFill>
              <a:srgbClr val="70ACBB"/>
            </a:solidFill>
            <a:ln w="12700" cap="flat">
              <a:noFill/>
              <a:miter lim="400000"/>
            </a:ln>
            <a:effectLst/>
          </c:spPr>
          <c:explosion val="0"/>
          <c:dPt>
            <c:idx val="0"/>
            <c:explosion val="0"/>
            <c:spPr>
              <a:solidFill>
                <a:srgbClr val="70ACBB"/>
              </a:solidFill>
              <a:ln w="12700" cap="flat">
                <a:noFill/>
                <a:miter lim="400000"/>
              </a:ln>
              <a:effectLst/>
            </c:spPr>
          </c:dPt>
          <c:dPt>
            <c:idx val="1"/>
            <c:explosion val="0"/>
            <c:spPr>
              <a:solidFill>
                <a:srgbClr val="D9D9D9"/>
              </a:solidFill>
              <a:ln w="12700" cap="flat">
                <a:noFill/>
                <a:miter lim="400000"/>
              </a:ln>
              <a:effectLst/>
            </c:spPr>
          </c:dPt>
          <c:dLbls>
            <c:dLbl>
              <c:idx val="0"/>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dLbl>
              <c:idx val="1"/>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showLeaderLines val="0"/>
          </c:dLbls>
          <c:cat>
            <c:strRef>
              <c:f>Sheet1!$B$1:$C$1</c:f>
              <c:strCache>
                <c:ptCount val="2"/>
                <c:pt idx="0">
                  <c:v>Specific</c:v>
                </c:pt>
                <c:pt idx="1">
                  <c:v>Shared</c:v>
                </c:pt>
              </c:strCache>
            </c:strRef>
          </c:cat>
          <c:val>
            <c:numRef>
              <c:f>Sheet1!$B$2:$C$2</c:f>
              <c:numCache>
                <c:ptCount val="2"/>
                <c:pt idx="0">
                  <c:v>88.000000</c:v>
                </c:pt>
                <c:pt idx="1">
                  <c:v>12.000000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79796"/>
          <c:y val="0.179796"/>
          <c:w val="0.640409"/>
          <c:h val="0.627909"/>
        </c:manualLayout>
      </c:layout>
      <c:pieChart>
        <c:varyColors val="0"/>
        <c:ser>
          <c:idx val="0"/>
          <c:order val="0"/>
          <c:tx>
            <c:strRef>
              <c:f>Sheet1!$A$2</c:f>
              <c:strCache>
                <c:ptCount val="1"/>
                <c:pt idx="0">
                  <c:v>Sales</c:v>
                </c:pt>
              </c:strCache>
            </c:strRef>
          </c:tx>
          <c:spPr>
            <a:solidFill>
              <a:srgbClr val="70ACBB"/>
            </a:solidFill>
            <a:ln w="12700" cap="flat">
              <a:noFill/>
              <a:miter lim="400000"/>
            </a:ln>
            <a:effectLst/>
          </c:spPr>
          <c:explosion val="0"/>
          <c:dPt>
            <c:idx val="0"/>
            <c:explosion val="0"/>
            <c:spPr>
              <a:solidFill>
                <a:srgbClr val="70ACBB"/>
              </a:solidFill>
              <a:ln w="12700" cap="flat">
                <a:noFill/>
                <a:miter lim="400000"/>
              </a:ln>
              <a:effectLst/>
            </c:spPr>
          </c:dPt>
          <c:dPt>
            <c:idx val="1"/>
            <c:explosion val="0"/>
            <c:spPr>
              <a:solidFill>
                <a:srgbClr val="D9D9D9"/>
              </a:solidFill>
              <a:ln w="12700" cap="flat">
                <a:noFill/>
                <a:miter lim="400000"/>
              </a:ln>
              <a:effectLst/>
            </c:spPr>
          </c:dPt>
          <c:dLbls>
            <c:dLbl>
              <c:idx val="0"/>
              <c:numFmt formatCode="0%" sourceLinked="0"/>
              <c:txPr>
                <a:bodyPr/>
                <a:lstStyle/>
                <a:p>
                  <a:pPr>
                    <a:defRPr b="1" i="0" strike="noStrike" sz="1100" u="none">
                      <a:solidFill>
                        <a:srgbClr val="FFFFFF"/>
                      </a:solidFill>
                      <a:latin typeface="Segoe UI"/>
                    </a:defRPr>
                  </a:pPr>
                </a:p>
              </c:txPr>
              <c:dLblPos val="outEnd"/>
              <c:showLegendKey val="0"/>
              <c:showVal val="0"/>
              <c:showCatName val="1"/>
              <c:showSerName val="0"/>
              <c:showPercent val="1"/>
              <c:showBubbleSize val="0"/>
            </c:dLbl>
            <c:dLbl>
              <c:idx val="1"/>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numFmt formatCode="0%" sourceLinked="0"/>
            <c:txPr>
              <a:bodyPr/>
              <a:lstStyle/>
              <a:p>
                <a:pPr>
                  <a:defRPr b="1" i="0" strike="noStrike" sz="1100" u="none">
                    <a:solidFill>
                      <a:srgbClr val="FFFFFF"/>
                    </a:solidFill>
                    <a:latin typeface="Segoe UI"/>
                  </a:defRPr>
                </a:pPr>
              </a:p>
            </c:txPr>
            <c:dLblPos val="outEnd"/>
            <c:showLegendKey val="0"/>
            <c:showVal val="0"/>
            <c:showCatName val="1"/>
            <c:showSerName val="0"/>
            <c:showPercent val="1"/>
            <c:showBubbleSize val="0"/>
            <c:showLeaderLines val="0"/>
          </c:dLbls>
          <c:cat>
            <c:strRef>
              <c:f>Sheet1!$B$1:$C$1</c:f>
              <c:strCache>
                <c:ptCount val="2"/>
                <c:pt idx="0">
                  <c:v>Specific</c:v>
                </c:pt>
                <c:pt idx="1">
                  <c:v>Shared</c:v>
                </c:pt>
              </c:strCache>
            </c:strRef>
          </c:cat>
          <c:val>
            <c:numRef>
              <c:f>Sheet1!$B$2:$C$2</c:f>
              <c:numCache>
                <c:ptCount val="2"/>
                <c:pt idx="0">
                  <c:v>76.000000</c:v>
                </c:pt>
                <c:pt idx="1">
                  <c:v>24.000000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93276"/>
          <c:y val="0.193276"/>
          <c:w val="0.613449"/>
          <c:h val="0.600949"/>
        </c:manualLayout>
      </c:layout>
      <c:pieChart>
        <c:varyColors val="0"/>
        <c:ser>
          <c:idx val="0"/>
          <c:order val="0"/>
          <c:tx>
            <c:strRef>
              <c:f>Sheet1!$A$2</c:f>
              <c:strCache>
                <c:ptCount val="1"/>
                <c:pt idx="0">
                  <c:v>Sales</c:v>
                </c:pt>
              </c:strCache>
            </c:strRef>
          </c:tx>
          <c:spPr>
            <a:solidFill>
              <a:srgbClr val="70ACBB"/>
            </a:solidFill>
            <a:ln w="12700" cap="flat">
              <a:noFill/>
              <a:miter lim="400000"/>
            </a:ln>
            <a:effectLst/>
          </c:spPr>
          <c:explosion val="0"/>
          <c:dPt>
            <c:idx val="0"/>
            <c:explosion val="0"/>
            <c:spPr>
              <a:solidFill>
                <a:srgbClr val="70ACBB"/>
              </a:solidFill>
              <a:ln w="12700" cap="flat">
                <a:noFill/>
                <a:miter lim="400000"/>
              </a:ln>
              <a:effectLst/>
            </c:spPr>
          </c:dPt>
          <c:dPt>
            <c:idx val="1"/>
            <c:explosion val="0"/>
            <c:spPr>
              <a:solidFill>
                <a:srgbClr val="D9D9D9"/>
              </a:solidFill>
              <a:ln w="12700" cap="flat">
                <a:noFill/>
                <a:miter lim="400000"/>
              </a:ln>
              <a:effectLst/>
            </c:spPr>
          </c:dPt>
          <c:dLbls>
            <c:dLbl>
              <c:idx val="0"/>
              <c:numFmt formatCode="0%" sourceLinked="0"/>
              <c:txPr>
                <a:bodyPr/>
                <a:lstStyle/>
                <a:p>
                  <a:pPr>
                    <a:defRPr b="1" i="0" strike="noStrike" sz="1100" u="none">
                      <a:solidFill>
                        <a:srgbClr val="FFFFFF"/>
                      </a:solidFill>
                      <a:latin typeface="Segoe UI"/>
                    </a:defRPr>
                  </a:pPr>
                </a:p>
              </c:txPr>
              <c:dLblPos val="outEnd"/>
              <c:showLegendKey val="0"/>
              <c:showVal val="0"/>
              <c:showCatName val="1"/>
              <c:showSerName val="0"/>
              <c:showPercent val="1"/>
              <c:showBubbleSize val="0"/>
            </c:dLbl>
            <c:dLbl>
              <c:idx val="1"/>
              <c:numFmt formatCode="0%" sourceLinked="0"/>
              <c:txPr>
                <a:bodyPr/>
                <a:lstStyle/>
                <a:p>
                  <a:pPr>
                    <a:defRPr b="1" i="0" strike="noStrike" sz="1100" u="none">
                      <a:solidFill>
                        <a:srgbClr val="FFFFFF"/>
                      </a:solidFill>
                      <a:latin typeface="Segoe UI"/>
                    </a:defRPr>
                  </a:pPr>
                </a:p>
              </c:txPr>
              <c:dLblPos val="inEnd"/>
              <c:showLegendKey val="0"/>
              <c:showVal val="0"/>
              <c:showCatName val="1"/>
              <c:showSerName val="0"/>
              <c:showPercent val="1"/>
              <c:showBubbleSize val="0"/>
            </c:dLbl>
            <c:numFmt formatCode="0%" sourceLinked="0"/>
            <c:txPr>
              <a:bodyPr/>
              <a:lstStyle/>
              <a:p>
                <a:pPr>
                  <a:defRPr b="1" i="0" strike="noStrike" sz="1100" u="none">
                    <a:solidFill>
                      <a:srgbClr val="FFFFFF"/>
                    </a:solidFill>
                    <a:latin typeface="Segoe UI"/>
                  </a:defRPr>
                </a:pPr>
              </a:p>
            </c:txPr>
            <c:dLblPos val="outEnd"/>
            <c:showLegendKey val="0"/>
            <c:showVal val="0"/>
            <c:showCatName val="1"/>
            <c:showSerName val="0"/>
            <c:showPercent val="1"/>
            <c:showBubbleSize val="0"/>
            <c:showLeaderLines val="0"/>
          </c:dLbls>
          <c:cat>
            <c:strRef>
              <c:f>Sheet1!$B$1:$C$1</c:f>
              <c:strCache>
                <c:ptCount val="2"/>
                <c:pt idx="0">
                  <c:v>Specific</c:v>
                </c:pt>
                <c:pt idx="1">
                  <c:v>Shared</c:v>
                </c:pt>
              </c:strCache>
            </c:strRef>
          </c:cat>
          <c:val>
            <c:numRef>
              <c:f>Sheet1!$B$2:$C$2</c:f>
              <c:numCache>
                <c:ptCount val="2"/>
                <c:pt idx="0">
                  <c:v>90.000000</c:v>
                </c:pt>
                <c:pt idx="1">
                  <c:v>10.000000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Xamarin is your complete mobile solution.</a:t>
            </a:r>
          </a:p>
          <a:p>
            <a:pPr/>
          </a:p>
          <a:p>
            <a:pPr/>
            <a:r>
              <a:t>Xamarin Platform is usually what you hear about which is building native iOS, Android, Mac, and Windows Apps all in C#</a:t>
            </a:r>
          </a:p>
          <a:p>
            <a:pPr/>
          </a:p>
          <a:p>
            <a:pPr/>
            <a:r>
              <a:t>However Xamarin offers a wide range of products for developers to go mobile including Test Cloud, Insights, and a way to learn all of mobile with University.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a:p>
        </p:txBody>
      </p:sp>
      <p:sp>
        <p:nvSpPr>
          <p:cNvPr id="563" name="Shape 563"/>
          <p:cNvSpPr/>
          <p:nvPr>
            <p:ph type="body" sz="quarter" idx="1"/>
          </p:nvPr>
        </p:nvSpPr>
        <p:spPr>
          <a:prstGeom prst="rect">
            <a:avLst/>
          </a:prstGeom>
        </p:spPr>
        <p:txBody>
          <a:bodyPr/>
          <a:lstStyle/>
          <a:p>
            <a:pPr marL="171450" indent="-171450">
              <a:buSzPct val="100000"/>
              <a:buFont typeface="Arial"/>
              <a:buChar char="•"/>
              <a:defRPr>
                <a:solidFill>
                  <a:srgbClr val="FFFFFF"/>
                </a:solidFill>
                <a:latin typeface="Segoe UI"/>
                <a:ea typeface="Segoe UI"/>
                <a:cs typeface="Segoe UI"/>
                <a:sym typeface="Segoe UI"/>
              </a:defRPr>
            </a:pPr>
            <a:r>
              <a:t>iCircuit is made by Frank Krueger, a long time Mono &amp; Xamarin developer. </a:t>
            </a:r>
          </a:p>
          <a:p>
            <a:pPr marL="171450" indent="-171450">
              <a:buSzPct val="100000"/>
              <a:buFont typeface="Arial"/>
              <a:buChar char="•"/>
              <a:defRPr>
                <a:solidFill>
                  <a:srgbClr val="FFFFFF"/>
                </a:solidFill>
                <a:latin typeface="Segoe UI"/>
                <a:ea typeface="Segoe UI"/>
                <a:cs typeface="Segoe UI"/>
                <a:sym typeface="Segoe UI"/>
              </a:defRPr>
            </a:pPr>
            <a:r>
              <a:t>Sharing code lead to 70 to 90% code reuse across platforms speeding up development</a:t>
            </a:r>
          </a:p>
          <a:p>
            <a:pPr marL="171450" indent="-171450">
              <a:buSzPct val="100000"/>
              <a:buFont typeface="Arial"/>
              <a:buChar char="•"/>
              <a:defRPr>
                <a:solidFill>
                  <a:srgbClr val="FFFFFF"/>
                </a:solidFill>
                <a:latin typeface="Segoe UI"/>
                <a:ea typeface="Segoe UI"/>
                <a:cs typeface="Segoe UI"/>
                <a:sym typeface="Segoe UI"/>
              </a:defRPr>
            </a:pPr>
            <a:r>
              <a:t>Real-time circuit simulator and editor used to design analog and digital circuits</a:t>
            </a:r>
          </a:p>
          <a:p>
            <a:pPr>
              <a:defRPr sz="1000">
                <a:solidFill>
                  <a:srgbClr val="FFFFFF"/>
                </a:solidFill>
                <a:latin typeface="Segoe UI"/>
                <a:ea typeface="Segoe UI"/>
                <a:cs typeface="Segoe UI"/>
                <a:sym typeface="Segoe UI"/>
              </a:defRPr>
            </a:pPr>
            <a:r>
              <a:t>http://praeclarum.org/post/42378027611/icircuit-code-reuse-part-cinq</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Built from the ground up over a secure SSH connection</a:t>
            </a:r>
          </a:p>
          <a:p>
            <a:pPr/>
            <a:r>
              <a:t>Build and Connect from multiple instances of Visual Studio</a:t>
            </a:r>
          </a:p>
          <a:p>
            <a:pPr/>
            <a:r>
              <a:t>Designers: XIB and Material Design Support &amp; Updates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94"/>
          <p:cNvSpPr/>
          <p:nvPr>
            <p:ph type="sldImg"/>
          </p:nvPr>
        </p:nvSpPr>
        <p:spPr>
          <a:prstGeom prst="rect">
            <a:avLst/>
          </a:prstGeom>
        </p:spPr>
        <p:txBody>
          <a:bodyPr/>
          <a:lstStyle/>
          <a:p>
            <a:pPr/>
          </a:p>
        </p:txBody>
      </p:sp>
      <p:sp>
        <p:nvSpPr>
          <p:cNvPr id="595" name="Shape 595"/>
          <p:cNvSpPr/>
          <p:nvPr>
            <p:ph type="body" sz="quarter" idx="1"/>
          </p:nvPr>
        </p:nvSpPr>
        <p:spPr>
          <a:prstGeom prst="rect">
            <a:avLst/>
          </a:prstGeom>
        </p:spPr>
        <p:txBody>
          <a:bodyPr/>
          <a:lstStyle/>
          <a:p>
            <a:pPr/>
            <a:r>
              <a:t>AppCompat delivers visual beautify across all version of Android</a:t>
            </a:r>
          </a:p>
          <a:p>
            <a:pPr/>
            <a:r>
              <a:t>ListView overhaul with amazing optimizations for images and cell recycling</a:t>
            </a:r>
          </a:p>
          <a:p>
            <a:pPr/>
            <a:r>
              <a:t>Support for iOS, Android, Windows Phone 8, Win RT Phone/Store 8.1, and Windows 10 UWP</a:t>
            </a:r>
          </a:p>
          <a:p>
            <a:pPr/>
            <a:r>
              <a:t>Pull to refresh &amp; Pinch gestures &amp; more to 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33"/>
          <p:cNvSpPr/>
          <p:nvPr>
            <p:ph type="sldImg"/>
          </p:nvPr>
        </p:nvSpPr>
        <p:spPr>
          <a:prstGeom prst="rect">
            <a:avLst/>
          </a:prstGeom>
        </p:spPr>
        <p:txBody>
          <a:bodyPr/>
          <a:lstStyle/>
          <a:p>
            <a:pPr/>
          </a:p>
        </p:txBody>
      </p:sp>
      <p:sp>
        <p:nvSpPr>
          <p:cNvPr id="634" name="Shape 634"/>
          <p:cNvSpPr/>
          <p:nvPr>
            <p:ph type="body" sz="quarter" idx="1"/>
          </p:nvPr>
        </p:nvSpPr>
        <p:spPr>
          <a:prstGeom prst="rect">
            <a:avLst/>
          </a:prstGeom>
        </p:spPr>
        <p:txBody>
          <a:bodyPr/>
          <a:lstStyle/>
          <a:p>
            <a:pPr/>
            <a:r>
              <a:t>Xamarin is your complete mobile solution.</a:t>
            </a:r>
          </a:p>
          <a:p>
            <a:pPr/>
          </a:p>
          <a:p>
            <a:pPr/>
            <a:r>
              <a:t>Xamarin Platform is usually what you hear about which is building native iOS, Android, Mac, and Windows Apps all in C#</a:t>
            </a:r>
          </a:p>
          <a:p>
            <a:pPr/>
          </a:p>
          <a:p>
            <a:pPr/>
            <a:r>
              <a:t>However Xamarin offers a wide range of products for developers to go mobile including Test Cloud, Insights, and a way to learn all of mobile with University.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 name="Shape 639"/>
          <p:cNvSpPr/>
          <p:nvPr>
            <p:ph type="sldImg"/>
          </p:nvPr>
        </p:nvSpPr>
        <p:spPr>
          <a:prstGeom prst="rect">
            <a:avLst/>
          </a:prstGeom>
        </p:spPr>
        <p:txBody>
          <a:bodyPr/>
          <a:lstStyle/>
          <a:p>
            <a:pPr/>
          </a:p>
        </p:txBody>
      </p:sp>
      <p:sp>
        <p:nvSpPr>
          <p:cNvPr id="640" name="Shape 640"/>
          <p:cNvSpPr/>
          <p:nvPr>
            <p:ph type="body" sz="quarter" idx="1"/>
          </p:nvPr>
        </p:nvSpPr>
        <p:spPr>
          <a:prstGeom prst="rect">
            <a:avLst/>
          </a:prstGeom>
        </p:spPr>
        <p:txBody>
          <a:bodyPr/>
          <a:lstStyle/>
          <a:p>
            <a:pPr/>
            <a:r>
              <a:t>Well there are several challenges that we must overcome as mobile developers including….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hape 661"/>
          <p:cNvSpPr/>
          <p:nvPr>
            <p:ph type="sldImg"/>
          </p:nvPr>
        </p:nvSpPr>
        <p:spPr>
          <a:prstGeom prst="rect">
            <a:avLst/>
          </a:prstGeom>
        </p:spPr>
        <p:txBody>
          <a:bodyPr/>
          <a:lstStyle/>
          <a:p>
            <a:pPr/>
          </a:p>
        </p:txBody>
      </p:sp>
      <p:sp>
        <p:nvSpPr>
          <p:cNvPr id="662" name="Shape 662"/>
          <p:cNvSpPr/>
          <p:nvPr>
            <p:ph type="body" sz="quarter" idx="1"/>
          </p:nvPr>
        </p:nvSpPr>
        <p:spPr>
          <a:prstGeom prst="rect">
            <a:avLst/>
          </a:prstGeom>
        </p:spPr>
        <p:txBody>
          <a:bodyPr/>
          <a:lstStyle/>
          <a:p>
            <a:pPr/>
            <a:r>
              <a:t>First let’s take a look at the shear number of configurations there are between iOS and Android. As iOS progresses this number is only set to increase, and on Android it is already a HUGE number of configurations to even think about testing.</a:t>
            </a:r>
          </a:p>
          <a:p>
            <a:pPr/>
          </a:p>
          <a:p>
            <a:pPr/>
            <a:r>
              <a:t>iOS: 7, 7.1, 8, 8.1, 8.2, and iOS 9, iOS 9.1</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2" name="Shape 712"/>
          <p:cNvSpPr/>
          <p:nvPr>
            <p:ph type="sldImg"/>
          </p:nvPr>
        </p:nvSpPr>
        <p:spPr>
          <a:prstGeom prst="rect">
            <a:avLst/>
          </a:prstGeom>
        </p:spPr>
        <p:txBody>
          <a:bodyPr/>
          <a:lstStyle/>
          <a:p>
            <a:pPr/>
          </a:p>
        </p:txBody>
      </p:sp>
      <p:sp>
        <p:nvSpPr>
          <p:cNvPr id="713" name="Shape 713"/>
          <p:cNvSpPr/>
          <p:nvPr>
            <p:ph type="body" sz="quarter" idx="1"/>
          </p:nvPr>
        </p:nvSpPr>
        <p:spPr>
          <a:prstGeom prst="rect">
            <a:avLst/>
          </a:prstGeom>
        </p:spPr>
        <p:txBody>
          <a:bodyPr/>
          <a:lstStyle/>
          <a:p>
            <a:pPr/>
            <a:r>
              <a:t>The fragmentation isn’t just in the devices, but as we start to build on our applications you soon found out they are ever increasingly complex.</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sldImg"/>
          </p:nvPr>
        </p:nvSpPr>
        <p:spPr>
          <a:prstGeom prst="rect">
            <a:avLst/>
          </a:prstGeom>
        </p:spPr>
        <p:txBody>
          <a:bodyPr/>
          <a:lstStyle/>
          <a:p>
            <a:pPr/>
          </a:p>
        </p:txBody>
      </p:sp>
      <p:sp>
        <p:nvSpPr>
          <p:cNvPr id="742" name="Shape 742"/>
          <p:cNvSpPr/>
          <p:nvPr>
            <p:ph type="body" sz="quarter" idx="1"/>
          </p:nvPr>
        </p:nvSpPr>
        <p:spPr>
          <a:prstGeom prst="rect">
            <a:avLst/>
          </a:prstGeom>
        </p:spPr>
        <p:txBody>
          <a:bodyPr/>
          <a:lstStyle/>
          <a:p>
            <a:pPr/>
            <a:r>
              <a:t>With a simple command you can simulate all of your users interactions to build out a great test suite that can be run over and over again.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9" name="Shape 759"/>
          <p:cNvSpPr/>
          <p:nvPr>
            <p:ph type="sldImg"/>
          </p:nvPr>
        </p:nvSpPr>
        <p:spPr>
          <a:prstGeom prst="rect">
            <a:avLst/>
          </a:prstGeom>
        </p:spPr>
        <p:txBody>
          <a:bodyPr/>
          <a:lstStyle/>
          <a:p>
            <a:pPr/>
          </a:p>
        </p:txBody>
      </p:sp>
      <p:sp>
        <p:nvSpPr>
          <p:cNvPr id="760" name="Shape 760"/>
          <p:cNvSpPr/>
          <p:nvPr>
            <p:ph type="body" sz="quarter" idx="1"/>
          </p:nvPr>
        </p:nvSpPr>
        <p:spPr>
          <a:prstGeom prst="rect">
            <a:avLst/>
          </a:prstGeom>
        </p:spPr>
        <p:txBody>
          <a:bodyPr/>
          <a:lstStyle/>
          <a:p>
            <a:pPr/>
            <a:r>
              <a:t>Integrated:</a:t>
            </a:r>
          </a:p>
          <a:p>
            <a:pPr/>
            <a:r>
              <a:t>-New app templates &amp; easily upload to Test Cloud</a:t>
            </a:r>
          </a:p>
          <a:p>
            <a:pPr/>
          </a:p>
          <a:p>
            <a:pPr/>
            <a:r>
              <a:t>UITest 1.0</a:t>
            </a:r>
          </a:p>
          <a:p>
            <a:pPr/>
            <a:r>
              <a:t>-Unlimited test runs for free on simulator or local device!</a:t>
            </a:r>
          </a:p>
          <a:p>
            <a:pPr/>
          </a:p>
          <a:p>
            <a:pPr/>
            <a:r>
              <a:t>Test Recorder</a:t>
            </a:r>
          </a:p>
          <a:p>
            <a:pPr/>
            <a:r>
              <a:t>-Easily create tests with a tap of your app </a:t>
            </a:r>
          </a:p>
          <a:p>
            <a:pPr/>
            <a:r>
              <a:t>-Copy out test or upload to test cloud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6" name="Shape 786"/>
          <p:cNvSpPr/>
          <p:nvPr>
            <p:ph type="sldImg"/>
          </p:nvPr>
        </p:nvSpPr>
        <p:spPr>
          <a:prstGeom prst="rect">
            <a:avLst/>
          </a:prstGeom>
        </p:spPr>
        <p:txBody>
          <a:bodyPr/>
          <a:lstStyle/>
          <a:p>
            <a:pPr/>
          </a:p>
        </p:txBody>
      </p:sp>
      <p:sp>
        <p:nvSpPr>
          <p:cNvPr id="787" name="Shape 787"/>
          <p:cNvSpPr/>
          <p:nvPr>
            <p:ph type="body" sz="quarter" idx="1"/>
          </p:nvPr>
        </p:nvSpPr>
        <p:spPr>
          <a:prstGeom prst="rect">
            <a:avLst/>
          </a:prstGeom>
        </p:spPr>
        <p:txBody>
          <a:bodyPr/>
          <a:lstStyle/>
          <a:p>
            <a:pPr/>
            <a:r>
              <a:t>Xamarin is your complete mobile solution.</a:t>
            </a:r>
          </a:p>
          <a:p>
            <a:pPr/>
          </a:p>
          <a:p>
            <a:pPr/>
            <a:r>
              <a:t>Xamarin Platform is usually what you hear about which is building native iOS, Android, Mac, and Windows Apps all in C#</a:t>
            </a:r>
          </a:p>
          <a:p>
            <a:pPr/>
          </a:p>
          <a:p>
            <a:pPr/>
            <a:r>
              <a:t>However Xamarin offers a wide range of products for developers to go mobile including Test Cloud, Insights, and a way to learn all of mobile with University.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Xamarin is your complete mobile solution.</a:t>
            </a:r>
          </a:p>
          <a:p>
            <a:pPr/>
          </a:p>
          <a:p>
            <a:pPr/>
            <a:r>
              <a:t>Xamarin Platform is usually what you hear about which is building native iOS, Android, Mac, and Windows Apps all in C#</a:t>
            </a:r>
          </a:p>
          <a:p>
            <a:pPr/>
          </a:p>
          <a:p>
            <a:pPr/>
            <a:r>
              <a:t>However Xamarin offers a wide range of products for developers to go mobile including Test Cloud, Insights, and a way to learn all of mobile with University.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ph type="sldImg"/>
          </p:nvPr>
        </p:nvSpPr>
        <p:spPr>
          <a:prstGeom prst="rect">
            <a:avLst/>
          </a:prstGeom>
        </p:spPr>
        <p:txBody>
          <a:bodyPr/>
          <a:lstStyle/>
          <a:p>
            <a:pPr/>
          </a:p>
        </p:txBody>
      </p:sp>
      <p:sp>
        <p:nvSpPr>
          <p:cNvPr id="793" name="Shape 793"/>
          <p:cNvSpPr/>
          <p:nvPr>
            <p:ph type="body" sz="quarter" idx="1"/>
          </p:nvPr>
        </p:nvSpPr>
        <p:spPr>
          <a:prstGeom prst="rect">
            <a:avLst/>
          </a:prstGeom>
        </p:spPr>
        <p:txBody>
          <a:bodyPr/>
          <a:lstStyle/>
          <a:p>
            <a:pPr/>
            <a:r>
              <a:t>Xamarin.Insights, currently in preview, enables us to support all of our apps from a full cross platform API.</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a:r>
              <a:t>Xamarin.Insights, currently in preview, enables us to support all of our apps from a full cross platform API.</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9" name="Shape 849"/>
          <p:cNvSpPr/>
          <p:nvPr>
            <p:ph type="sldImg"/>
          </p:nvPr>
        </p:nvSpPr>
        <p:spPr>
          <a:prstGeom prst="rect">
            <a:avLst/>
          </a:prstGeom>
        </p:spPr>
        <p:txBody>
          <a:bodyPr/>
          <a:lstStyle/>
          <a:p>
            <a:pPr/>
          </a:p>
        </p:txBody>
      </p:sp>
      <p:sp>
        <p:nvSpPr>
          <p:cNvPr id="850" name="Shape 850"/>
          <p:cNvSpPr/>
          <p:nvPr>
            <p:ph type="body" sz="quarter" idx="1"/>
          </p:nvPr>
        </p:nvSpPr>
        <p:spPr>
          <a:prstGeom prst="rect">
            <a:avLst/>
          </a:prstGeom>
        </p:spPr>
        <p:txBody>
          <a:bodyPr/>
          <a:lstStyle/>
          <a:p>
            <a:pPr/>
            <a:r>
              <a:t>Xamarin is your complete mobile solution.</a:t>
            </a:r>
          </a:p>
          <a:p>
            <a:pPr/>
          </a:p>
          <a:p>
            <a:pPr/>
            <a:r>
              <a:t>Xamarin Platform is usually what you hear about which is building native iOS, Android, Mac, and Windows Apps all in C#</a:t>
            </a:r>
          </a:p>
          <a:p>
            <a:pPr/>
          </a:p>
          <a:p>
            <a:pPr/>
            <a:r>
              <a:t>However Xamarin offers a wide range of products for developers to go mobile including Test Cloud, Insights, and a way to learn all of mobile with University.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9" name="Shape 889"/>
          <p:cNvSpPr/>
          <p:nvPr>
            <p:ph type="sldImg"/>
          </p:nvPr>
        </p:nvSpPr>
        <p:spPr>
          <a:prstGeom prst="rect">
            <a:avLst/>
          </a:prstGeom>
        </p:spPr>
        <p:txBody>
          <a:bodyPr/>
          <a:lstStyle/>
          <a:p>
            <a:pPr/>
          </a:p>
        </p:txBody>
      </p:sp>
      <p:sp>
        <p:nvSpPr>
          <p:cNvPr id="890" name="Shape 890"/>
          <p:cNvSpPr/>
          <p:nvPr>
            <p:ph type="body" sz="quarter" idx="1"/>
          </p:nvPr>
        </p:nvSpPr>
        <p:spPr>
          <a:prstGeom prst="rect">
            <a:avLst/>
          </a:prstGeom>
        </p:spPr>
        <p:txBody>
          <a:bodyPr/>
          <a:lstStyle/>
          <a:p>
            <a:pPr/>
            <a:r>
              <a:t>Xamarin is your complete mobile solution.</a:t>
            </a:r>
          </a:p>
          <a:p>
            <a:pPr/>
          </a:p>
          <a:p>
            <a:pPr/>
            <a:r>
              <a:t>Xamarin Platform is usually what you hear about which is building native iOS, Android, Mac, and Windows Apps all in C#</a:t>
            </a:r>
          </a:p>
          <a:p>
            <a:pPr/>
          </a:p>
          <a:p>
            <a:pPr/>
            <a:r>
              <a:t>However Xamarin offers a wide range of products for developers to go mobile including Test Cloud, Insights, and a way to learn all of mobile with University.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7" name="Shape 897"/>
          <p:cNvSpPr/>
          <p:nvPr>
            <p:ph type="sldImg"/>
          </p:nvPr>
        </p:nvSpPr>
        <p:spPr>
          <a:prstGeom prst="rect">
            <a:avLst/>
          </a:prstGeom>
        </p:spPr>
        <p:txBody>
          <a:bodyPr/>
          <a:lstStyle/>
          <a:p>
            <a:pPr/>
          </a:p>
        </p:txBody>
      </p:sp>
      <p:sp>
        <p:nvSpPr>
          <p:cNvPr id="898" name="Shape 898"/>
          <p:cNvSpPr/>
          <p:nvPr>
            <p:ph type="body" sz="quarter" idx="1"/>
          </p:nvPr>
        </p:nvSpPr>
        <p:spPr>
          <a:prstGeom prst="rect">
            <a:avLst/>
          </a:prstGeom>
        </p:spPr>
        <p:txBody>
          <a:bodyPr/>
          <a:lstStyle/>
          <a:p>
            <a:pPr/>
            <a:r>
              <a:t>Get started today with free 30 day trial of Xamarin at xamarin.com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UI build natively per platform, leveraging C#</a:t>
            </a:r>
          </a:p>
          <a:p>
            <a:pPr/>
            <a:r>
              <a:t>C# + XAML</a:t>
            </a:r>
          </a:p>
          <a:p>
            <a:pPr/>
            <a:r>
              <a:t>C# + XML</a:t>
            </a:r>
          </a:p>
          <a:p>
            <a:pPr/>
            <a:r>
              <a:t>C# + XIB</a:t>
            </a:r>
          </a:p>
          <a:p>
            <a:pPr/>
            <a:r>
              <a:t>One shared app logic code base, iOS, Android, Mac, Windows Phone, Windows Store, Windows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Xamarin recently introduced Xamarin.Forms a new library for cross platform user interface. We will touch up on this later, but this enables you to be highly productive, share code, but build out UI on each platform and access platform APIs.</a:t>
            </a:r>
          </a:p>
          <a:p>
            <a:pPr/>
          </a:p>
          <a:p>
            <a:pPr/>
            <a:r>
              <a:t>With Xamarin.Forms you now have a nice Shared UI Code layer, but still access to platform APIs</a:t>
            </a:r>
          </a:p>
          <a:p>
            <a:pPr/>
            <a:r>
              <a:t>You can start from native, pick a few screens, or start with forms, and replace with native later</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If you have ever developed for a Windows Platform before these .NET namespaces might look familiar.</a:t>
            </a:r>
          </a:p>
          <a:p>
            <a:pPr/>
          </a:p>
          <a:p>
            <a:pPr/>
            <a:r>
              <a:t>However, if we go to a new platform such as Windows Phone or Store we have a new SDK to use and a new set of namespaces.</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You can think of iOS and Android development the same with Xamarin. You can see we have all of our .NET namespaces and libraries, but Xamarin give us 100% api coverage of each iOS API in it’s SDK that we access view 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The same is true for Android as well.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marL="171450" indent="-171450">
              <a:buSzPct val="100000"/>
              <a:buFont typeface="Arial"/>
              <a:buChar char="•"/>
            </a:pPr>
            <a:r>
              <a:t>There is no compromise on performance.</a:t>
            </a:r>
          </a:p>
          <a:p>
            <a:pPr marL="171450" indent="-171450">
              <a:buSzPct val="100000"/>
              <a:buFont typeface="Arial"/>
              <a:buChar char="•"/>
            </a:pPr>
            <a:r>
              <a:t>Xamarin apps look and feel native because they are native.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marL="171450" indent="-171450">
              <a:buSzPct val="100000"/>
              <a:buFont typeface="Arial"/>
              <a:buChar char="•"/>
            </a:pPr>
            <a:r>
              <a:t>Apple has a developer preview where Xamarin has alphas ready. Google does not offer this. </a:t>
            </a:r>
          </a:p>
          <a:p>
            <a:pPr marL="171450" indent="-171450">
              <a:buSzPct val="100000"/>
              <a:buFont typeface="Arial"/>
              <a:buChar char="•"/>
            </a:pPr>
            <a:r>
              <a:t>Android versions are usually 4 to 8 weeks out for a stable release, but alphas and betas are usually earlier. </a:t>
            </a:r>
          </a:p>
          <a:p>
            <a:pPr marL="171450" indent="-171450">
              <a:buSzPct val="100000"/>
              <a:buFont typeface="Arial"/>
              <a:buChar char="•"/>
            </a:pPr>
            <a:r>
              <a:t>Xamarin realizes how important having iOS ready because within 24 hours a large portion of iOS users upgrade</a:t>
            </a:r>
          </a:p>
          <a:p>
            <a:pPr marL="171450" indent="-171450">
              <a:buSzPct val="100000"/>
              <a:buFont typeface="Arial"/>
              <a:buChar char="•"/>
            </a:pPr>
            <a:r>
              <a:t>Android on the other hand is much different. After 4 months on the market Android 4.4 only had 1% adoption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1" name="Shape 11"/>
          <p:cNvSpPr/>
          <p:nvPr>
            <p:ph type="body" sz="quarter" idx="1"/>
          </p:nvPr>
        </p:nvSpPr>
        <p:spPr>
          <a:xfrm>
            <a:off x="271103" y="5670379"/>
            <a:ext cx="7835405" cy="884991"/>
          </a:xfrm>
          <a:prstGeom prst="rect">
            <a:avLst/>
          </a:prstGeom>
        </p:spPr>
        <p:txBody>
          <a:bodyPr lIns="109728" tIns="109728" rIns="109728" bIns="109728" anchor="b">
            <a:normAutofit fontScale="100000" lnSpcReduction="0"/>
          </a:bodyPr>
          <a:lstStyle>
            <a:lvl1pPr marL="0" indent="0">
              <a:spcBef>
                <a:spcPts val="0"/>
              </a:spcBef>
              <a:buSzTx/>
              <a:buFontTx/>
              <a:buNone/>
              <a:defRPr sz="1900">
                <a:latin typeface="Segoe UI"/>
                <a:ea typeface="Segoe UI"/>
                <a:cs typeface="Segoe UI"/>
                <a:sym typeface="Segoe UI"/>
              </a:defRPr>
            </a:lvl1pPr>
            <a:lvl2pPr marL="531552" indent="-195407">
              <a:spcBef>
                <a:spcPts val="0"/>
              </a:spcBef>
              <a:buFontTx/>
              <a:defRPr sz="1900">
                <a:latin typeface="Segoe UI"/>
                <a:ea typeface="Segoe UI"/>
                <a:cs typeface="Segoe UI"/>
                <a:sym typeface="Segoe UI"/>
              </a:defRPr>
            </a:lvl2pPr>
            <a:lvl3pPr marL="784337" indent="-224096">
              <a:spcBef>
                <a:spcPts val="0"/>
              </a:spcBef>
              <a:buFontTx/>
              <a:defRPr sz="1900">
                <a:latin typeface="Segoe UI"/>
                <a:ea typeface="Segoe UI"/>
                <a:cs typeface="Segoe UI"/>
                <a:sym typeface="Segoe UI"/>
              </a:defRPr>
            </a:lvl3pPr>
            <a:lvl4pPr marL="1034799" indent="-250461">
              <a:spcBef>
                <a:spcPts val="0"/>
              </a:spcBef>
              <a:buFontTx/>
              <a:defRPr sz="1900">
                <a:latin typeface="Segoe UI"/>
                <a:ea typeface="Segoe UI"/>
                <a:cs typeface="Segoe UI"/>
                <a:sym typeface="Segoe UI"/>
              </a:defRPr>
            </a:lvl4pPr>
            <a:lvl5pPr marL="1258895" indent="-250461">
              <a:spcBef>
                <a:spcPts val="0"/>
              </a:spcBef>
              <a:buFontTx/>
              <a:defRPr sz="19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12" name="Shape 12"/>
          <p:cNvSpPr/>
          <p:nvPr>
            <p:ph type="title"/>
          </p:nvPr>
        </p:nvSpPr>
        <p:spPr>
          <a:xfrm>
            <a:off x="269301" y="2075839"/>
            <a:ext cx="11653461" cy="1801437"/>
          </a:xfrm>
          <a:prstGeom prst="rect">
            <a:avLst/>
          </a:prstGeom>
        </p:spPr>
        <p:txBody>
          <a:bodyPr/>
          <a:lstStyle>
            <a:lvl1pPr>
              <a:defRPr spc="-98" sz="5200"/>
            </a:lvl1pPr>
          </a:lstStyle>
          <a:p>
            <a:pPr/>
            <a:r>
              <a:t>Title Text</a:t>
            </a:r>
          </a:p>
        </p:txBody>
      </p:sp>
      <p:sp>
        <p:nvSpPr>
          <p:cNvPr id="13" name="Shape 13"/>
          <p:cNvSpPr/>
          <p:nvPr>
            <p:ph type="body" sz="quarter" idx="13"/>
          </p:nvPr>
        </p:nvSpPr>
        <p:spPr>
          <a:xfrm>
            <a:off x="269302" y="301617"/>
            <a:ext cx="3584144" cy="567016"/>
          </a:xfrm>
          <a:prstGeom prst="rect">
            <a:avLst/>
          </a:prstGeom>
        </p:spPr>
        <p:txBody>
          <a:bodyPr lIns="146304" tIns="146304" rIns="146304" bIns="146304">
            <a:normAutofit fontScale="100000" lnSpcReduction="0"/>
          </a:bodyPr>
          <a:lstStyle/>
          <a:p>
            <a:pPr marL="0" indent="0" defTabSz="877792">
              <a:spcBef>
                <a:spcPts val="400"/>
              </a:spcBef>
              <a:buSzTx/>
              <a:buFontTx/>
              <a:buNone/>
              <a:defRPr sz="1824">
                <a:latin typeface="Segoe UI"/>
                <a:ea typeface="Segoe UI"/>
                <a:cs typeface="Segoe UI"/>
                <a:sym typeface="Segoe UI"/>
              </a:defRPr>
            </a:pPr>
          </a:p>
        </p:txBody>
      </p:sp>
      <p:pic>
        <p:nvPicPr>
          <p:cNvPr id="14" name="image1.png"/>
          <p:cNvPicPr>
            <a:picLocks noChangeAspect="1"/>
          </p:cNvPicPr>
          <p:nvPr/>
        </p:nvPicPr>
        <p:blipFill>
          <a:blip r:embed="rId2">
            <a:extLst/>
          </a:blip>
          <a:stretch>
            <a:fillRect/>
          </a:stretch>
        </p:blipFill>
        <p:spPr>
          <a:xfrm>
            <a:off x="8257586" y="5670379"/>
            <a:ext cx="3665175" cy="888024"/>
          </a:xfrm>
          <a:prstGeom prst="rect">
            <a:avLst/>
          </a:prstGeom>
          <a:ln w="12700">
            <a:miter lim="400000"/>
          </a:ln>
        </p:spPr>
      </p:pic>
      <p:sp>
        <p:nvSpPr>
          <p:cNvPr id="15" name="Shape 1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92" name="Shape 92"/>
          <p:cNvSpPr/>
          <p:nvPr>
            <p:ph type="title"/>
          </p:nvPr>
        </p:nvSpPr>
        <p:spPr>
          <a:xfrm>
            <a:off x="269240" y="289511"/>
            <a:ext cx="11655840" cy="899666"/>
          </a:xfrm>
          <a:prstGeom prst="rect">
            <a:avLst/>
          </a:prstGeom>
        </p:spPr>
        <p:txBody>
          <a:bodyPr/>
          <a:lstStyle/>
          <a:p>
            <a:pPr/>
            <a:r>
              <a:t>Title Text</a:t>
            </a:r>
          </a:p>
        </p:txBody>
      </p:sp>
      <p:sp>
        <p:nvSpPr>
          <p:cNvPr id="93" name="Shape 9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ig Idea Layout">
    <p:spTree>
      <p:nvGrpSpPr>
        <p:cNvPr id="1" name=""/>
        <p:cNvGrpSpPr/>
        <p:nvPr/>
      </p:nvGrpSpPr>
      <p:grpSpPr>
        <a:xfrm>
          <a:off x="0" y="0"/>
          <a:ext cx="0" cy="0"/>
          <a:chOff x="0" y="0"/>
          <a:chExt cx="0" cy="0"/>
        </a:xfrm>
      </p:grpSpPr>
      <p:sp>
        <p:nvSpPr>
          <p:cNvPr id="100" name="Shape 100"/>
          <p:cNvSpPr/>
          <p:nvPr>
            <p:ph type="title"/>
          </p:nvPr>
        </p:nvSpPr>
        <p:spPr>
          <a:xfrm>
            <a:off x="277021" y="1187621"/>
            <a:ext cx="11655840" cy="899666"/>
          </a:xfrm>
          <a:prstGeom prst="rect">
            <a:avLst/>
          </a:prstGeom>
        </p:spPr>
        <p:txBody>
          <a:bodyPr/>
          <a:lstStyle>
            <a:lvl1pPr>
              <a:defRPr spc="-100" sz="7000"/>
            </a:lvl1pPr>
          </a:lstStyle>
          <a:p>
            <a:pPr/>
            <a:r>
              <a:t>Title Text</a:t>
            </a:r>
          </a:p>
        </p:txBody>
      </p:sp>
      <p:sp>
        <p:nvSpPr>
          <p:cNvPr id="101" name="Shape 10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spTree>
      <p:nvGrpSpPr>
        <p:cNvPr id="1" name=""/>
        <p:cNvGrpSpPr/>
        <p:nvPr/>
      </p:nvGrpSpPr>
      <p:grpSpPr>
        <a:xfrm>
          <a:off x="0" y="0"/>
          <a:ext cx="0" cy="0"/>
          <a:chOff x="0" y="0"/>
          <a:chExt cx="0" cy="0"/>
        </a:xfrm>
      </p:grpSpPr>
      <p:sp>
        <p:nvSpPr>
          <p:cNvPr id="108" name="Shape 108"/>
          <p:cNvSpPr/>
          <p:nvPr>
            <p:ph type="title"/>
          </p:nvPr>
        </p:nvSpPr>
        <p:spPr>
          <a:xfrm>
            <a:off x="269240" y="289511"/>
            <a:ext cx="11655840" cy="899666"/>
          </a:xfrm>
          <a:prstGeom prst="rect">
            <a:avLst/>
          </a:prstGeom>
        </p:spPr>
        <p:txBody>
          <a:bodyPr/>
          <a:lstStyle/>
          <a:p>
            <a:pPr/>
            <a:r>
              <a:t>Title Text</a:t>
            </a:r>
          </a:p>
        </p:txBody>
      </p:sp>
      <p:sp>
        <p:nvSpPr>
          <p:cNvPr id="109" name="Shape 109"/>
          <p:cNvSpPr/>
          <p:nvPr>
            <p:ph type="body" sz="quarter" idx="1"/>
          </p:nvPr>
        </p:nvSpPr>
        <p:spPr>
          <a:xfrm>
            <a:off x="269241" y="1189175"/>
            <a:ext cx="5378549" cy="2420189"/>
          </a:xfrm>
          <a:prstGeom prst="rect">
            <a:avLst/>
          </a:prstGeom>
        </p:spPr>
        <p:txBody>
          <a:bodyPr>
            <a:normAutofit fontScale="100000" lnSpcReduction="0"/>
          </a:bodyPr>
          <a:lstStyle>
            <a:lvl1pPr marL="0" indent="0">
              <a:spcBef>
                <a:spcPts val="1200"/>
              </a:spcBef>
              <a:buSzTx/>
              <a:buFontTx/>
              <a:buNone/>
              <a:defRPr sz="3500"/>
            </a:lvl1pPr>
            <a:lvl2pPr marL="0" indent="0">
              <a:spcBef>
                <a:spcPts val="1200"/>
              </a:spcBef>
              <a:buSzTx/>
              <a:buFontTx/>
              <a:buNone/>
              <a:defRPr sz="3500"/>
            </a:lvl2pPr>
            <a:lvl3pPr marL="0" indent="227208">
              <a:spcBef>
                <a:spcPts val="1200"/>
              </a:spcBef>
              <a:buSzTx/>
              <a:buFontTx/>
              <a:buNone/>
              <a:defRPr sz="3500"/>
            </a:lvl3pPr>
            <a:lvl4pPr marL="0" indent="451305">
              <a:spcBef>
                <a:spcPts val="1200"/>
              </a:spcBef>
              <a:buSzTx/>
              <a:buFontTx/>
              <a:buNone/>
              <a:defRPr sz="3500"/>
            </a:lvl4pPr>
            <a:lvl5pPr marL="0" indent="672290">
              <a:spcBef>
                <a:spcPts val="1200"/>
              </a:spcBef>
              <a:buSzTx/>
              <a:buFontTx/>
              <a:buNone/>
              <a:defRPr sz="3500"/>
            </a:lvl5pPr>
          </a:lstStyle>
          <a:p>
            <a:pPr/>
            <a:r>
              <a:t>Body Level One</a:t>
            </a:r>
          </a:p>
          <a:p>
            <a:pPr lvl="1"/>
            <a:r>
              <a:t>Body Level Two</a:t>
            </a:r>
          </a:p>
          <a:p>
            <a:pPr lvl="2"/>
            <a:r>
              <a:t>Body Level Three</a:t>
            </a:r>
          </a:p>
          <a:p>
            <a:pPr lvl="3"/>
            <a:r>
              <a:t>Body Level Four</a:t>
            </a:r>
          </a:p>
          <a:p>
            <a:pPr lvl="4"/>
            <a:r>
              <a:t>Body Level Five</a:t>
            </a:r>
          </a:p>
        </p:txBody>
      </p:sp>
      <p:sp>
        <p:nvSpPr>
          <p:cNvPr id="110" name="Shape 110"/>
          <p:cNvSpPr/>
          <p:nvPr>
            <p:ph type="body" sz="quarter" idx="13"/>
          </p:nvPr>
        </p:nvSpPr>
        <p:spPr>
          <a:xfrm>
            <a:off x="6544213" y="1189175"/>
            <a:ext cx="5378549" cy="2420189"/>
          </a:xfrm>
          <a:prstGeom prst="rect">
            <a:avLst/>
          </a:prstGeom>
        </p:spPr>
        <p:txBody>
          <a:bodyPr>
            <a:normAutofit fontScale="100000" lnSpcReduction="0"/>
          </a:bodyPr>
          <a:lstStyle/>
          <a:p>
            <a:pPr marL="0" indent="0">
              <a:spcBef>
                <a:spcPts val="1200"/>
              </a:spcBef>
              <a:buSzTx/>
              <a:buFontTx/>
              <a:buNone/>
              <a:defRPr sz="3500"/>
            </a:pPr>
          </a:p>
        </p:txBody>
      </p:sp>
      <p:sp>
        <p:nvSpPr>
          <p:cNvPr id="111" name="Shape 1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wo Column 2-color Non-bulleted text">
    <p:spTree>
      <p:nvGrpSpPr>
        <p:cNvPr id="1" name=""/>
        <p:cNvGrpSpPr/>
        <p:nvPr/>
      </p:nvGrpSpPr>
      <p:grpSpPr>
        <a:xfrm>
          <a:off x="0" y="0"/>
          <a:ext cx="0" cy="0"/>
          <a:chOff x="0" y="0"/>
          <a:chExt cx="0" cy="0"/>
        </a:xfrm>
      </p:grpSpPr>
      <p:sp>
        <p:nvSpPr>
          <p:cNvPr id="118" name="Shape 118"/>
          <p:cNvSpPr/>
          <p:nvPr>
            <p:ph type="title"/>
          </p:nvPr>
        </p:nvSpPr>
        <p:spPr>
          <a:xfrm>
            <a:off x="269240" y="289511"/>
            <a:ext cx="11655840" cy="899666"/>
          </a:xfrm>
          <a:prstGeom prst="rect">
            <a:avLst/>
          </a:prstGeom>
        </p:spPr>
        <p:txBody>
          <a:bodyPr/>
          <a:lstStyle/>
          <a:p>
            <a:pPr/>
            <a:r>
              <a:t>Title Text</a:t>
            </a:r>
          </a:p>
        </p:txBody>
      </p:sp>
      <p:sp>
        <p:nvSpPr>
          <p:cNvPr id="119" name="Shape 119"/>
          <p:cNvSpPr/>
          <p:nvPr>
            <p:ph type="body" sz="quarter" idx="1"/>
          </p:nvPr>
        </p:nvSpPr>
        <p:spPr>
          <a:xfrm>
            <a:off x="269241" y="1189175"/>
            <a:ext cx="5378549" cy="2486580"/>
          </a:xfrm>
          <a:prstGeom prst="rect">
            <a:avLst/>
          </a:prstGeom>
        </p:spPr>
        <p:txBody>
          <a:bodyPr>
            <a:normAutofit fontScale="100000" lnSpcReduction="0"/>
          </a:bodyPr>
          <a:lstStyle>
            <a:lvl1pPr marL="0" indent="0">
              <a:spcBef>
                <a:spcPts val="1200"/>
              </a:spcBef>
              <a:buSzTx/>
              <a:buFontTx/>
              <a:buNone/>
              <a:defRPr sz="3500">
                <a:solidFill>
                  <a:schemeClr val="accent1"/>
                </a:solidFill>
              </a:defRPr>
            </a:lvl1pPr>
            <a:lvl2pPr marL="0" indent="0">
              <a:spcBef>
                <a:spcPts val="1200"/>
              </a:spcBef>
              <a:buSzTx/>
              <a:buFontTx/>
              <a:buNone/>
              <a:defRPr sz="3500">
                <a:solidFill>
                  <a:schemeClr val="accent1"/>
                </a:solidFill>
              </a:defRPr>
            </a:lvl2pPr>
            <a:lvl3pPr marL="0" indent="227208">
              <a:spcBef>
                <a:spcPts val="1200"/>
              </a:spcBef>
              <a:buSzTx/>
              <a:buFontTx/>
              <a:buNone/>
              <a:defRPr sz="3500">
                <a:solidFill>
                  <a:schemeClr val="accent1"/>
                </a:solidFill>
              </a:defRPr>
            </a:lvl3pPr>
            <a:lvl4pPr marL="0" indent="451305">
              <a:spcBef>
                <a:spcPts val="1200"/>
              </a:spcBef>
              <a:buSzTx/>
              <a:buFontTx/>
              <a:buNone/>
              <a:defRPr sz="3500">
                <a:solidFill>
                  <a:schemeClr val="accent1"/>
                </a:solidFill>
              </a:defRPr>
            </a:lvl4pPr>
            <a:lvl5pPr marL="0" indent="672290">
              <a:spcBef>
                <a:spcPts val="1200"/>
              </a:spcBef>
              <a:buSzTx/>
              <a:buFontTx/>
              <a:buNone/>
              <a:defRPr sz="35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20" name="Shape 120"/>
          <p:cNvSpPr/>
          <p:nvPr>
            <p:ph type="body" sz="quarter" idx="13"/>
          </p:nvPr>
        </p:nvSpPr>
        <p:spPr>
          <a:xfrm>
            <a:off x="6544213" y="1189175"/>
            <a:ext cx="5378549" cy="2486580"/>
          </a:xfrm>
          <a:prstGeom prst="rect">
            <a:avLst/>
          </a:prstGeom>
        </p:spPr>
        <p:txBody>
          <a:bodyPr>
            <a:normAutofit fontScale="100000" lnSpcReduction="0"/>
          </a:bodyPr>
          <a:lstStyle/>
          <a:p>
            <a:pPr marL="0" indent="0">
              <a:spcBef>
                <a:spcPts val="1200"/>
              </a:spcBef>
              <a:buSzTx/>
              <a:buFontTx/>
              <a:buNone/>
              <a:defRPr sz="3500">
                <a:solidFill>
                  <a:schemeClr val="accent1"/>
                </a:solidFill>
              </a:defRPr>
            </a:pPr>
          </a:p>
        </p:txBody>
      </p:sp>
      <p:sp>
        <p:nvSpPr>
          <p:cNvPr id="121" name="Shape 1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spTree>
      <p:nvGrpSpPr>
        <p:cNvPr id="1" name=""/>
        <p:cNvGrpSpPr/>
        <p:nvPr/>
      </p:nvGrpSpPr>
      <p:grpSpPr>
        <a:xfrm>
          <a:off x="0" y="0"/>
          <a:ext cx="0" cy="0"/>
          <a:chOff x="0" y="0"/>
          <a:chExt cx="0" cy="0"/>
        </a:xfrm>
      </p:grpSpPr>
      <p:sp>
        <p:nvSpPr>
          <p:cNvPr id="128" name="Shape 128"/>
          <p:cNvSpPr/>
          <p:nvPr>
            <p:ph type="title"/>
          </p:nvPr>
        </p:nvSpPr>
        <p:spPr>
          <a:xfrm>
            <a:off x="269240" y="289511"/>
            <a:ext cx="11655840" cy="899666"/>
          </a:xfrm>
          <a:prstGeom prst="rect">
            <a:avLst/>
          </a:prstGeom>
        </p:spPr>
        <p:txBody>
          <a:bodyPr/>
          <a:lstStyle/>
          <a:p>
            <a:pPr/>
            <a:r>
              <a:t>Title Text</a:t>
            </a:r>
          </a:p>
        </p:txBody>
      </p:sp>
      <p:sp>
        <p:nvSpPr>
          <p:cNvPr id="129" name="Shape 129"/>
          <p:cNvSpPr/>
          <p:nvPr>
            <p:ph type="body" sz="quarter" idx="1"/>
          </p:nvPr>
        </p:nvSpPr>
        <p:spPr>
          <a:xfrm>
            <a:off x="269241" y="1189175"/>
            <a:ext cx="5378549" cy="2552968"/>
          </a:xfrm>
          <a:prstGeom prst="rect">
            <a:avLst/>
          </a:prstGeom>
        </p:spPr>
        <p:txBody>
          <a:bodyPr>
            <a:normAutofit fontScale="100000" lnSpcReduction="0"/>
          </a:bodyPr>
          <a:lstStyle>
            <a:lvl1pPr marL="281676" indent="-281676">
              <a:spcBef>
                <a:spcPts val="1200"/>
              </a:spcBef>
              <a:buFontTx/>
              <a:buBlip>
                <a:blip r:embed="rId2"/>
              </a:buBlip>
              <a:defRPr sz="3500"/>
            </a:lvl1pPr>
            <a:lvl2pPr marL="639972" indent="-347871">
              <a:spcBef>
                <a:spcPts val="1200"/>
              </a:spcBef>
              <a:buFontTx/>
              <a:defRPr sz="3500"/>
            </a:lvl2pPr>
            <a:lvl3pPr marL="824835" indent="-304133">
              <a:spcBef>
                <a:spcPts val="1200"/>
              </a:spcBef>
              <a:buFontTx/>
              <a:defRPr sz="3500"/>
            </a:lvl3pPr>
            <a:lvl4pPr marL="1051862" indent="-366060">
              <a:spcBef>
                <a:spcPts val="1200"/>
              </a:spcBef>
              <a:buFontTx/>
              <a:defRPr sz="3500"/>
            </a:lvl4pPr>
            <a:lvl5pPr marL="1203516" indent="-339913">
              <a:spcBef>
                <a:spcPts val="1200"/>
              </a:spcBef>
              <a:buFontTx/>
              <a:defRPr sz="3500"/>
            </a:lvl5pPr>
          </a:lstStyle>
          <a:p>
            <a:pPr/>
            <a:r>
              <a:t>Body Level One</a:t>
            </a:r>
          </a:p>
          <a:p>
            <a:pPr lvl="1"/>
            <a:r>
              <a:t>Body Level Two</a:t>
            </a:r>
          </a:p>
          <a:p>
            <a:pPr lvl="2"/>
            <a:r>
              <a:t>Body Level Three</a:t>
            </a:r>
          </a:p>
          <a:p>
            <a:pPr lvl="3"/>
            <a:r>
              <a:t>Body Level Four</a:t>
            </a:r>
          </a:p>
          <a:p>
            <a:pPr lvl="4"/>
            <a:r>
              <a:t>Body Level Five</a:t>
            </a:r>
          </a:p>
        </p:txBody>
      </p:sp>
      <p:sp>
        <p:nvSpPr>
          <p:cNvPr id="130" name="Shape 130"/>
          <p:cNvSpPr/>
          <p:nvPr>
            <p:ph type="body" sz="quarter" idx="13"/>
          </p:nvPr>
        </p:nvSpPr>
        <p:spPr>
          <a:xfrm>
            <a:off x="6544213" y="1189175"/>
            <a:ext cx="5378549" cy="2552968"/>
          </a:xfrm>
          <a:prstGeom prst="rect">
            <a:avLst/>
          </a:prstGeom>
        </p:spPr>
        <p:txBody>
          <a:bodyPr>
            <a:normAutofit fontScale="100000" lnSpcReduction="0"/>
          </a:bodyPr>
          <a:lstStyle/>
          <a:p>
            <a:pPr marL="281676" indent="-281676">
              <a:spcBef>
                <a:spcPts val="1200"/>
              </a:spcBef>
              <a:buFontTx/>
              <a:buBlip>
                <a:blip r:embed="rId2"/>
              </a:buBlip>
              <a:defRPr sz="3500"/>
            </a:pPr>
          </a:p>
        </p:txBody>
      </p:sp>
      <p:sp>
        <p:nvSpPr>
          <p:cNvPr id="131" name="Shape 1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Dark">
    <p:bg>
      <p:bgPr>
        <a:solidFill>
          <a:schemeClr val="accent1"/>
        </a:solidFill>
      </p:bgPr>
    </p:bg>
    <p:spTree>
      <p:nvGrpSpPr>
        <p:cNvPr id="1" name=""/>
        <p:cNvGrpSpPr/>
        <p:nvPr/>
      </p:nvGrpSpPr>
      <p:grpSpPr>
        <a:xfrm>
          <a:off x="0" y="0"/>
          <a:ext cx="0" cy="0"/>
          <a:chOff x="0" y="0"/>
          <a:chExt cx="0" cy="0"/>
        </a:xfrm>
      </p:grpSpPr>
      <p:sp>
        <p:nvSpPr>
          <p:cNvPr id="138" name="Shape 13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spTree>
      <p:nvGrpSpPr>
        <p:cNvPr id="1" name=""/>
        <p:cNvGrpSpPr/>
        <p:nvPr/>
      </p:nvGrpSpPr>
      <p:grpSpPr>
        <a:xfrm>
          <a:off x="0" y="0"/>
          <a:ext cx="0" cy="0"/>
          <a:chOff x="0" y="0"/>
          <a:chExt cx="0" cy="0"/>
        </a:xfrm>
      </p:grpSpPr>
      <p:sp>
        <p:nvSpPr>
          <p:cNvPr id="145" name="Shape 145"/>
          <p:cNvSpPr/>
          <p:nvPr>
            <p:ph type="title"/>
          </p:nvPr>
        </p:nvSpPr>
        <p:spPr>
          <a:xfrm>
            <a:off x="269240" y="289511"/>
            <a:ext cx="11655840" cy="899666"/>
          </a:xfrm>
          <a:prstGeom prst="rect">
            <a:avLst/>
          </a:prstGeom>
        </p:spPr>
        <p:txBody>
          <a:bodyPr/>
          <a:lstStyle/>
          <a:p>
            <a:pPr/>
            <a:r>
              <a:t>Title Text</a:t>
            </a:r>
          </a:p>
        </p:txBody>
      </p:sp>
      <p:sp>
        <p:nvSpPr>
          <p:cNvPr id="146" name="Shape 146"/>
          <p:cNvSpPr/>
          <p:nvPr>
            <p:ph type="sldNum" sz="quarter" idx="2"/>
          </p:nvPr>
        </p:nvSpPr>
        <p:spPr>
          <a:xfrm>
            <a:off x="11306157" y="6099697"/>
            <a:ext cx="394802" cy="370841"/>
          </a:xfrm>
          <a:prstGeom prst="rect">
            <a:avLst/>
          </a:prstGeom>
        </p:spPr>
        <p:txBody>
          <a:bodyPr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spTree>
      <p:nvGrpSpPr>
        <p:cNvPr id="1" name=""/>
        <p:cNvGrpSpPr/>
        <p:nvPr/>
      </p:nvGrpSpPr>
      <p:grpSpPr>
        <a:xfrm>
          <a:off x="0" y="0"/>
          <a:ext cx="0" cy="0"/>
          <a:chOff x="0" y="0"/>
          <a:chExt cx="0" cy="0"/>
        </a:xfrm>
      </p:grpSpPr>
      <p:sp>
        <p:nvSpPr>
          <p:cNvPr id="153" name="Shape 153"/>
          <p:cNvSpPr/>
          <p:nvPr>
            <p:ph type="title"/>
          </p:nvPr>
        </p:nvSpPr>
        <p:spPr>
          <a:xfrm>
            <a:off x="269240" y="289511"/>
            <a:ext cx="11655840" cy="899666"/>
          </a:xfrm>
          <a:prstGeom prst="rect">
            <a:avLst/>
          </a:prstGeom>
        </p:spPr>
        <p:txBody>
          <a:bodyPr/>
          <a:lstStyle/>
          <a:p>
            <a:pPr/>
            <a:r>
              <a:t>Title Text</a:t>
            </a:r>
          </a:p>
        </p:txBody>
      </p:sp>
      <p:sp>
        <p:nvSpPr>
          <p:cNvPr id="154" name="Shape 154"/>
          <p:cNvSpPr/>
          <p:nvPr>
            <p:ph type="sldNum" sz="quarter" idx="2"/>
          </p:nvPr>
        </p:nvSpPr>
        <p:spPr>
          <a:xfrm>
            <a:off x="11306157" y="6099697"/>
            <a:ext cx="394802" cy="370841"/>
          </a:xfrm>
          <a:prstGeom prst="rect">
            <a:avLst/>
          </a:prstGeom>
        </p:spPr>
        <p:txBody>
          <a:bodyPr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spTree>
      <p:nvGrpSpPr>
        <p:cNvPr id="1" name=""/>
        <p:cNvGrpSpPr/>
        <p:nvPr/>
      </p:nvGrpSpPr>
      <p:grpSpPr>
        <a:xfrm>
          <a:off x="0" y="0"/>
          <a:ext cx="0" cy="0"/>
          <a:chOff x="0" y="0"/>
          <a:chExt cx="0" cy="0"/>
        </a:xfrm>
      </p:grpSpPr>
      <p:sp>
        <p:nvSpPr>
          <p:cNvPr id="161" name="Shape 161"/>
          <p:cNvSpPr/>
          <p:nvPr>
            <p:ph type="title"/>
          </p:nvPr>
        </p:nvSpPr>
        <p:spPr>
          <a:xfrm>
            <a:off x="269240" y="289511"/>
            <a:ext cx="11655840" cy="899666"/>
          </a:xfrm>
          <a:prstGeom prst="rect">
            <a:avLst/>
          </a:prstGeom>
        </p:spPr>
        <p:txBody>
          <a:bodyPr/>
          <a:lstStyle/>
          <a:p>
            <a:pPr/>
            <a:r>
              <a:t>Title Text</a:t>
            </a:r>
          </a:p>
        </p:txBody>
      </p:sp>
      <p:sp>
        <p:nvSpPr>
          <p:cNvPr id="162" name="Shape 162"/>
          <p:cNvSpPr/>
          <p:nvPr>
            <p:ph type="sldNum" sz="quarter" idx="2"/>
          </p:nvPr>
        </p:nvSpPr>
        <p:spPr>
          <a:xfrm>
            <a:off x="11306157" y="6099697"/>
            <a:ext cx="394802" cy="370841"/>
          </a:xfrm>
          <a:prstGeom prst="rect">
            <a:avLst/>
          </a:prstGeom>
        </p:spPr>
        <p:txBody>
          <a:bodyPr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1_Title and Content">
    <p:spTree>
      <p:nvGrpSpPr>
        <p:cNvPr id="1" name=""/>
        <p:cNvGrpSpPr/>
        <p:nvPr/>
      </p:nvGrpSpPr>
      <p:grpSpPr>
        <a:xfrm>
          <a:off x="0" y="0"/>
          <a:ext cx="0" cy="0"/>
          <a:chOff x="0" y="0"/>
          <a:chExt cx="0" cy="0"/>
        </a:xfrm>
      </p:grpSpPr>
      <p:sp>
        <p:nvSpPr>
          <p:cNvPr id="169" name="Shape 16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2" name="Shape 22"/>
          <p:cNvSpPr/>
          <p:nvPr>
            <p:ph type="body" sz="half" idx="1"/>
          </p:nvPr>
        </p:nvSpPr>
        <p:spPr>
          <a:xfrm>
            <a:off x="269238" y="1189177"/>
            <a:ext cx="11653524" cy="2184808"/>
          </a:xfrm>
          <a:prstGeom prst="rect">
            <a:avLst/>
          </a:prstGeom>
        </p:spPr>
        <p:txBody>
          <a:bodyPr>
            <a:normAutofit fontScale="100000" lnSpcReduction="0"/>
          </a:bodyPr>
          <a:lstStyle>
            <a:lvl3pPr marL="940231" indent="-379990"/>
            <a:lvl4pPr marL="1244326" indent="-459988"/>
            <a:lvl5pPr marL="1468422" indent="-459988"/>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title"/>
          </p:nvPr>
        </p:nvSpPr>
        <p:spPr>
          <a:xfrm>
            <a:off x="269240" y="289511"/>
            <a:ext cx="11655840" cy="899666"/>
          </a:xfrm>
          <a:prstGeom prst="rect">
            <a:avLst/>
          </a:prstGeom>
        </p:spPr>
        <p:txBody>
          <a:bodyPr/>
          <a:lstStyle/>
          <a:p>
            <a:pPr/>
            <a:r>
              <a:t>Title Text</a:t>
            </a:r>
          </a:p>
        </p:txBody>
      </p:sp>
      <p:sp>
        <p:nvSpPr>
          <p:cNvPr id="24" name="Shape 2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4_Custom Layout">
    <p:spTree>
      <p:nvGrpSpPr>
        <p:cNvPr id="1" name=""/>
        <p:cNvGrpSpPr/>
        <p:nvPr/>
      </p:nvGrpSpPr>
      <p:grpSpPr>
        <a:xfrm>
          <a:off x="0" y="0"/>
          <a:ext cx="0" cy="0"/>
          <a:chOff x="0" y="0"/>
          <a:chExt cx="0" cy="0"/>
        </a:xfrm>
      </p:grpSpPr>
      <p:sp>
        <p:nvSpPr>
          <p:cNvPr id="176" name="Shape 176"/>
          <p:cNvSpPr/>
          <p:nvPr>
            <p:ph type="title"/>
          </p:nvPr>
        </p:nvSpPr>
        <p:spPr>
          <a:xfrm>
            <a:off x="269240" y="289511"/>
            <a:ext cx="11655840" cy="899666"/>
          </a:xfrm>
          <a:prstGeom prst="rect">
            <a:avLst/>
          </a:prstGeom>
        </p:spPr>
        <p:txBody>
          <a:bodyPr/>
          <a:lstStyle/>
          <a:p>
            <a:pPr/>
            <a:r>
              <a:t>Title Text</a:t>
            </a:r>
          </a:p>
        </p:txBody>
      </p:sp>
      <p:sp>
        <p:nvSpPr>
          <p:cNvPr id="177" name="Shape 177"/>
          <p:cNvSpPr/>
          <p:nvPr>
            <p:ph type="sldNum" sz="quarter" idx="2"/>
          </p:nvPr>
        </p:nvSpPr>
        <p:spPr>
          <a:xfrm>
            <a:off x="11306157" y="6099697"/>
            <a:ext cx="394802" cy="370841"/>
          </a:xfrm>
          <a:prstGeom prst="rect">
            <a:avLst/>
          </a:prstGeom>
        </p:spPr>
        <p:txBody>
          <a:bodyPr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 2">
    <p:spTree>
      <p:nvGrpSpPr>
        <p:cNvPr id="1" name=""/>
        <p:cNvGrpSpPr/>
        <p:nvPr/>
      </p:nvGrpSpPr>
      <p:grpSpPr>
        <a:xfrm>
          <a:off x="0" y="0"/>
          <a:ext cx="0" cy="0"/>
          <a:chOff x="0" y="0"/>
          <a:chExt cx="0" cy="0"/>
        </a:xfrm>
      </p:grpSpPr>
      <p:sp>
        <p:nvSpPr>
          <p:cNvPr id="31" name="Shape 31"/>
          <p:cNvSpPr/>
          <p:nvPr>
            <p:ph type="body" idx="1"/>
          </p:nvPr>
        </p:nvSpPr>
        <p:spPr>
          <a:xfrm>
            <a:off x="3317113" y="1635896"/>
            <a:ext cx="8605650" cy="4931036"/>
          </a:xfrm>
          <a:prstGeom prst="rect">
            <a:avLst/>
          </a:prstGeom>
        </p:spPr>
        <p:txBody>
          <a:bodyPr>
            <a:normAutofit fontScale="100000" lnSpcReduction="0"/>
          </a:bodyPr>
          <a:lstStyle>
            <a:lvl3pPr marL="940231" indent="-379990"/>
            <a:lvl4pPr marL="1244326" indent="-459988"/>
            <a:lvl5pPr marL="1468422" indent="-459988"/>
          </a:lstStyle>
          <a:p>
            <a:pPr/>
            <a:r>
              <a:t>Body Level One</a:t>
            </a:r>
          </a:p>
          <a:p>
            <a:pPr lvl="1"/>
            <a:r>
              <a:t>Body Level Two</a:t>
            </a:r>
          </a:p>
          <a:p>
            <a:pPr lvl="2"/>
            <a:r>
              <a:t>Body Level Three</a:t>
            </a:r>
          </a:p>
          <a:p>
            <a:pPr lvl="3"/>
            <a:r>
              <a:t>Body Level Four</a:t>
            </a:r>
          </a:p>
          <a:p>
            <a:pPr lvl="4"/>
            <a:r>
              <a:t>Body Level Five</a:t>
            </a:r>
          </a:p>
        </p:txBody>
      </p:sp>
      <p:sp>
        <p:nvSpPr>
          <p:cNvPr id="32" name="Shape 32"/>
          <p:cNvSpPr/>
          <p:nvPr>
            <p:ph type="title"/>
          </p:nvPr>
        </p:nvSpPr>
        <p:spPr>
          <a:xfrm>
            <a:off x="269240" y="289511"/>
            <a:ext cx="11655840" cy="899666"/>
          </a:xfrm>
          <a:prstGeom prst="rect">
            <a:avLst/>
          </a:prstGeom>
        </p:spPr>
        <p:txBody>
          <a:bodyPr/>
          <a:lstStyle/>
          <a:p>
            <a:pPr/>
            <a:r>
              <a:t>Title Text</a:t>
            </a:r>
          </a:p>
        </p:txBody>
      </p:sp>
      <p:sp>
        <p:nvSpPr>
          <p:cNvPr id="33" name="Shape 33"/>
          <p:cNvSpPr/>
          <p:nvPr>
            <p:ph type="body" sz="quarter" idx="13"/>
          </p:nvPr>
        </p:nvSpPr>
        <p:spPr>
          <a:xfrm>
            <a:off x="277581" y="1635896"/>
            <a:ext cx="2689275" cy="4931036"/>
          </a:xfrm>
          <a:prstGeom prst="rect">
            <a:avLst/>
          </a:prstGeom>
        </p:spPr>
        <p:txBody>
          <a:bodyPr>
            <a:normAutofit fontScale="100000" lnSpcReduction="0"/>
          </a:bodyPr>
          <a:lstStyle/>
          <a:p>
            <a:pPr marL="0" indent="0" defTabSz="896157">
              <a:lnSpc>
                <a:spcPct val="100000"/>
              </a:lnSpc>
              <a:spcBef>
                <a:spcPts val="0"/>
              </a:spcBef>
              <a:buSzTx/>
              <a:buFontTx/>
              <a:buNone/>
              <a:defRPr sz="2300">
                <a:latin typeface="Segoe UI"/>
                <a:ea typeface="Segoe UI"/>
                <a:cs typeface="Segoe UI"/>
                <a:sym typeface="Segoe UI"/>
              </a:defRPr>
            </a:pPr>
          </a:p>
        </p:txBody>
      </p:sp>
      <p:sp>
        <p:nvSpPr>
          <p:cNvPr id="34" name="Shape 3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1_Title and Content - 2">
    <p:spTree>
      <p:nvGrpSpPr>
        <p:cNvPr id="1" name=""/>
        <p:cNvGrpSpPr/>
        <p:nvPr/>
      </p:nvGrpSpPr>
      <p:grpSpPr>
        <a:xfrm>
          <a:off x="0" y="0"/>
          <a:ext cx="0" cy="0"/>
          <a:chOff x="0" y="0"/>
          <a:chExt cx="0" cy="0"/>
        </a:xfrm>
      </p:grpSpPr>
      <p:sp>
        <p:nvSpPr>
          <p:cNvPr id="41" name="Shape 41"/>
          <p:cNvSpPr/>
          <p:nvPr>
            <p:ph type="body" idx="1"/>
          </p:nvPr>
        </p:nvSpPr>
        <p:spPr>
          <a:xfrm>
            <a:off x="269241" y="1635896"/>
            <a:ext cx="11653523" cy="4931036"/>
          </a:xfrm>
          <a:prstGeom prst="rect">
            <a:avLst/>
          </a:prstGeom>
        </p:spPr>
        <p:txBody>
          <a:bodyPr>
            <a:normAutofit fontScale="100000" lnSpcReduction="0"/>
          </a:bodyPr>
          <a:lstStyle>
            <a:lvl3pPr marL="940231" indent="-379990"/>
            <a:lvl4pPr marL="1244326" indent="-459988"/>
            <a:lvl5pPr marL="1468422" indent="-459988"/>
          </a:lstStyle>
          <a:p>
            <a:pPr/>
            <a:r>
              <a:t>Body Level One</a:t>
            </a:r>
          </a:p>
          <a:p>
            <a:pPr lvl="1"/>
            <a:r>
              <a:t>Body Level Two</a:t>
            </a:r>
          </a:p>
          <a:p>
            <a:pPr lvl="2"/>
            <a:r>
              <a:t>Body Level Three</a:t>
            </a:r>
          </a:p>
          <a:p>
            <a:pPr lvl="3"/>
            <a:r>
              <a:t>Body Level Four</a:t>
            </a:r>
          </a:p>
          <a:p>
            <a:pPr lvl="4"/>
            <a:r>
              <a:t>Body Level Five</a:t>
            </a:r>
          </a:p>
        </p:txBody>
      </p:sp>
      <p:sp>
        <p:nvSpPr>
          <p:cNvPr id="42" name="Shape 42"/>
          <p:cNvSpPr/>
          <p:nvPr>
            <p:ph type="title"/>
          </p:nvPr>
        </p:nvSpPr>
        <p:spPr>
          <a:xfrm>
            <a:off x="269240" y="289511"/>
            <a:ext cx="11655840" cy="899666"/>
          </a:xfrm>
          <a:prstGeom prst="rect">
            <a:avLst/>
          </a:prstGeom>
        </p:spPr>
        <p:txBody>
          <a:bodyPr/>
          <a:lstStyle/>
          <a:p>
            <a:pPr/>
            <a:r>
              <a:t>Title Text</a:t>
            </a:r>
          </a:p>
        </p:txBody>
      </p:sp>
      <p:sp>
        <p:nvSpPr>
          <p:cNvPr id="43" name="Shape 4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2_Title and Content - 2">
    <p:spTree>
      <p:nvGrpSpPr>
        <p:cNvPr id="1" name=""/>
        <p:cNvGrpSpPr/>
        <p:nvPr/>
      </p:nvGrpSpPr>
      <p:grpSpPr>
        <a:xfrm>
          <a:off x="0" y="0"/>
          <a:ext cx="0" cy="0"/>
          <a:chOff x="0" y="0"/>
          <a:chExt cx="0" cy="0"/>
        </a:xfrm>
      </p:grpSpPr>
      <p:sp>
        <p:nvSpPr>
          <p:cNvPr id="50" name="Shape 50"/>
          <p:cNvSpPr/>
          <p:nvPr>
            <p:ph type="body" idx="1"/>
          </p:nvPr>
        </p:nvSpPr>
        <p:spPr>
          <a:xfrm>
            <a:off x="269241" y="1635896"/>
            <a:ext cx="11653523" cy="4931036"/>
          </a:xfrm>
          <a:prstGeom prst="rect">
            <a:avLst/>
          </a:prstGeom>
        </p:spPr>
        <p:txBody>
          <a:bodyPr>
            <a:normAutofit fontScale="100000" lnSpcReduction="0"/>
          </a:bodyPr>
          <a:lstStyle>
            <a:lvl1pPr marL="0" indent="0">
              <a:buSzTx/>
              <a:buFontTx/>
              <a:buNone/>
            </a:lvl1pPr>
            <a:lvl2pPr marL="0" indent="336145">
              <a:buSzTx/>
              <a:buFontTx/>
              <a:buNone/>
            </a:lvl2pPr>
            <a:lvl3pPr marL="0" indent="560240">
              <a:buSzTx/>
              <a:buFontTx/>
              <a:buNone/>
            </a:lvl3pPr>
            <a:lvl4pPr marL="0" indent="784337">
              <a:buSzTx/>
              <a:buFontTx/>
              <a:buNone/>
            </a:lvl4pPr>
            <a:lvl5pPr marL="0" indent="1008433">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51" name="Shape 51"/>
          <p:cNvSpPr/>
          <p:nvPr>
            <p:ph type="title"/>
          </p:nvPr>
        </p:nvSpPr>
        <p:spPr>
          <a:xfrm>
            <a:off x="269240" y="289511"/>
            <a:ext cx="11655840" cy="899666"/>
          </a:xfrm>
          <a:prstGeom prst="rect">
            <a:avLst/>
          </a:prstGeom>
        </p:spPr>
        <p:txBody>
          <a:bodyPr/>
          <a:lstStyle/>
          <a:p>
            <a:pPr/>
            <a:r>
              <a:t>Title Text</a:t>
            </a:r>
          </a:p>
        </p:txBody>
      </p:sp>
      <p:sp>
        <p:nvSpPr>
          <p:cNvPr id="52" name="Shape 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ext Only Large">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p>
            <a:pPr/>
            <a:r>
              <a:t>Title Text</a:t>
            </a:r>
          </a:p>
        </p:txBody>
      </p:sp>
      <p:sp>
        <p:nvSpPr>
          <p:cNvPr id="60" name="Shape 6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Custom Layout">
    <p:spTree>
      <p:nvGrpSpPr>
        <p:cNvPr id="1" name=""/>
        <p:cNvGrpSpPr/>
        <p:nvPr/>
      </p:nvGrpSpPr>
      <p:grpSpPr>
        <a:xfrm>
          <a:off x="0" y="0"/>
          <a:ext cx="0" cy="0"/>
          <a:chOff x="0" y="0"/>
          <a:chExt cx="0" cy="0"/>
        </a:xfrm>
      </p:grpSpPr>
      <p:sp>
        <p:nvSpPr>
          <p:cNvPr id="67" name="Shape 67"/>
          <p:cNvSpPr/>
          <p:nvPr>
            <p:ph type="title"/>
          </p:nvPr>
        </p:nvSpPr>
        <p:spPr>
          <a:xfrm>
            <a:off x="269240" y="289511"/>
            <a:ext cx="11655840" cy="899666"/>
          </a:xfrm>
          <a:prstGeom prst="rect">
            <a:avLst/>
          </a:prstGeom>
        </p:spPr>
        <p:txBody>
          <a:bodyPr/>
          <a:lstStyle/>
          <a:p>
            <a:pPr/>
            <a:r>
              <a:t>Title Text</a:t>
            </a:r>
          </a:p>
        </p:txBody>
      </p:sp>
      <p:sp>
        <p:nvSpPr>
          <p:cNvPr id="68" name="Shape 68"/>
          <p:cNvSpPr/>
          <p:nvPr>
            <p:ph type="body" sz="quarter" idx="1"/>
          </p:nvPr>
        </p:nvSpPr>
        <p:spPr>
          <a:xfrm>
            <a:off x="277581" y="1635896"/>
            <a:ext cx="2689276" cy="4931036"/>
          </a:xfrm>
          <a:prstGeom prst="rect">
            <a:avLst/>
          </a:prstGeom>
        </p:spPr>
        <p:txBody>
          <a:bodyPr>
            <a:normAutofit fontScale="100000" lnSpcReduction="0"/>
          </a:bodyPr>
          <a:lstStyle>
            <a:lvl1pPr>
              <a:spcBef>
                <a:spcPts val="500"/>
              </a:spcBef>
              <a:buSzTx/>
              <a:buFontTx/>
              <a:buNone/>
              <a:defRPr sz="2300">
                <a:latin typeface="Segoe UI"/>
                <a:ea typeface="Segoe UI"/>
                <a:cs typeface="Segoe UI"/>
                <a:sym typeface="Segoe UI"/>
              </a:defRPr>
            </a:lvl1pPr>
            <a:lvl2pPr marL="572691" indent="-236546">
              <a:spcBef>
                <a:spcPts val="500"/>
              </a:spcBef>
              <a:buFontTx/>
              <a:defRPr sz="2300">
                <a:latin typeface="Segoe UI"/>
                <a:ea typeface="Segoe UI"/>
                <a:cs typeface="Segoe UI"/>
                <a:sym typeface="Segoe UI"/>
              </a:defRPr>
            </a:lvl2pPr>
            <a:lvl3pPr marL="831516" indent="-271275">
              <a:spcBef>
                <a:spcPts val="500"/>
              </a:spcBef>
              <a:buFontTx/>
              <a:defRPr sz="2300">
                <a:latin typeface="Segoe UI"/>
                <a:ea typeface="Segoe UI"/>
                <a:cs typeface="Segoe UI"/>
                <a:sym typeface="Segoe UI"/>
              </a:defRPr>
            </a:lvl3pPr>
            <a:lvl4pPr marL="1087527" indent="-303190">
              <a:spcBef>
                <a:spcPts val="500"/>
              </a:spcBef>
              <a:buFontTx/>
              <a:defRPr sz="2300">
                <a:latin typeface="Segoe UI"/>
                <a:ea typeface="Segoe UI"/>
                <a:cs typeface="Segoe UI"/>
                <a:sym typeface="Segoe UI"/>
              </a:defRPr>
            </a:lvl4pPr>
            <a:lvl5pPr marL="1311624" indent="-303190">
              <a:spcBef>
                <a:spcPts val="500"/>
              </a:spcBef>
              <a:buFontTx/>
              <a:defRPr sz="23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69" name="Shape 6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 Code">
    <p:spTree>
      <p:nvGrpSpPr>
        <p:cNvPr id="1" name=""/>
        <p:cNvGrpSpPr/>
        <p:nvPr/>
      </p:nvGrpSpPr>
      <p:grpSpPr>
        <a:xfrm>
          <a:off x="0" y="0"/>
          <a:ext cx="0" cy="0"/>
          <a:chOff x="0" y="0"/>
          <a:chExt cx="0" cy="0"/>
        </a:xfrm>
      </p:grpSpPr>
      <p:sp>
        <p:nvSpPr>
          <p:cNvPr id="76" name="Shape 76"/>
          <p:cNvSpPr/>
          <p:nvPr>
            <p:ph type="body" sz="half" idx="1"/>
          </p:nvPr>
        </p:nvSpPr>
        <p:spPr>
          <a:xfrm>
            <a:off x="269238" y="1189177"/>
            <a:ext cx="11653524" cy="1504823"/>
          </a:xfrm>
          <a:prstGeom prst="rect">
            <a:avLst/>
          </a:prstGeom>
        </p:spPr>
        <p:txBody>
          <a:bodyPr>
            <a:normAutofit fontScale="100000" lnSpcReduction="0"/>
          </a:bodyPr>
          <a:lstStyle>
            <a:lvl1pPr marL="0" indent="0" defTabSz="896157">
              <a:spcBef>
                <a:spcPts val="800"/>
              </a:spcBef>
              <a:buSzTx/>
              <a:buFontTx/>
              <a:buNone/>
              <a:defRPr sz="2300">
                <a:latin typeface="Consolas"/>
                <a:ea typeface="Consolas"/>
                <a:cs typeface="Consolas"/>
                <a:sym typeface="Consolas"/>
              </a:defRPr>
            </a:lvl1pPr>
            <a:lvl2pPr marL="0" indent="0" defTabSz="896157">
              <a:spcBef>
                <a:spcPts val="800"/>
              </a:spcBef>
              <a:buSzTx/>
              <a:buFontTx/>
              <a:buNone/>
              <a:defRPr sz="2300">
                <a:latin typeface="Consolas"/>
                <a:ea typeface="Consolas"/>
                <a:cs typeface="Consolas"/>
                <a:sym typeface="Consolas"/>
              </a:defRPr>
            </a:lvl2pPr>
            <a:lvl3pPr marL="0" indent="0" defTabSz="896157">
              <a:spcBef>
                <a:spcPts val="800"/>
              </a:spcBef>
              <a:buSzTx/>
              <a:buFontTx/>
              <a:buNone/>
              <a:defRPr sz="2300">
                <a:latin typeface="Consolas"/>
                <a:ea typeface="Consolas"/>
                <a:cs typeface="Consolas"/>
                <a:sym typeface="Consolas"/>
              </a:defRPr>
            </a:lvl3pPr>
            <a:lvl4pPr marL="1055613" indent="-271275" defTabSz="896157">
              <a:spcBef>
                <a:spcPts val="800"/>
              </a:spcBef>
              <a:buFontTx/>
              <a:defRPr sz="2300">
                <a:latin typeface="Consolas"/>
                <a:ea typeface="Consolas"/>
                <a:cs typeface="Consolas"/>
                <a:sym typeface="Consolas"/>
              </a:defRPr>
            </a:lvl4pPr>
            <a:lvl5pPr marL="1279709" indent="-271275" defTabSz="896157">
              <a:spcBef>
                <a:spcPts val="800"/>
              </a:spcBef>
              <a:buFontTx/>
              <a:defRPr sz="2300">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77" name="Shape 77"/>
          <p:cNvSpPr/>
          <p:nvPr>
            <p:ph type="title"/>
          </p:nvPr>
        </p:nvSpPr>
        <p:spPr>
          <a:xfrm>
            <a:off x="269240" y="289511"/>
            <a:ext cx="11655840" cy="899666"/>
          </a:xfrm>
          <a:prstGeom prst="rect">
            <a:avLst/>
          </a:prstGeom>
        </p:spPr>
        <p:txBody>
          <a:bodyPr/>
          <a:lstStyle/>
          <a:p>
            <a:pPr/>
            <a:r>
              <a:t>Title Text</a:t>
            </a:r>
          </a:p>
        </p:txBody>
      </p:sp>
      <p:sp>
        <p:nvSpPr>
          <p:cNvPr id="78" name="Shape 7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85" name="Shape 8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165664" y="2084172"/>
            <a:ext cx="9860672" cy="1793105"/>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Title Text</a:t>
            </a:r>
          </a:p>
        </p:txBody>
      </p:sp>
      <p:sp>
        <p:nvSpPr>
          <p:cNvPr id="3" name="Shape 3"/>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l" defTabSz="914366" rtl="0" latinLnBrk="0">
        <a:lnSpc>
          <a:spcPct val="90000"/>
        </a:lnSpc>
        <a:spcBef>
          <a:spcPts val="0"/>
        </a:spcBef>
        <a:spcAft>
          <a:spcPts val="0"/>
        </a:spcAft>
        <a:buClrTx/>
        <a:buSzTx/>
        <a:buFontTx/>
        <a:buNone/>
        <a:tabLst/>
        <a:defRPr b="0" baseline="0" cap="none" i="0" spc="-99" strike="noStrike" sz="4700" u="none">
          <a:ln>
            <a:noFill/>
          </a:ln>
          <a:solidFill>
            <a:srgbClr val="404040"/>
          </a:solidFill>
          <a:uFillTx/>
          <a:latin typeface="Segoe UI Light"/>
          <a:ea typeface="Segoe UI Light"/>
          <a:cs typeface="Segoe UI Light"/>
          <a:sym typeface="Segoe UI Light"/>
        </a:defRPr>
      </a:lvl1pPr>
      <a:lvl2pPr marL="0" marR="0" indent="0" algn="l" defTabSz="914366" rtl="0" latinLnBrk="0">
        <a:lnSpc>
          <a:spcPct val="90000"/>
        </a:lnSpc>
        <a:spcBef>
          <a:spcPts val="0"/>
        </a:spcBef>
        <a:spcAft>
          <a:spcPts val="0"/>
        </a:spcAft>
        <a:buClrTx/>
        <a:buSzTx/>
        <a:buFontTx/>
        <a:buNone/>
        <a:tabLst/>
        <a:defRPr b="0" baseline="0" cap="none" i="0" spc="-99" strike="noStrike" sz="4700" u="none">
          <a:ln>
            <a:noFill/>
          </a:ln>
          <a:solidFill>
            <a:srgbClr val="404040"/>
          </a:solidFill>
          <a:uFillTx/>
          <a:latin typeface="Segoe UI Light"/>
          <a:ea typeface="Segoe UI Light"/>
          <a:cs typeface="Segoe UI Light"/>
          <a:sym typeface="Segoe UI Light"/>
        </a:defRPr>
      </a:lvl2pPr>
      <a:lvl3pPr marL="0" marR="0" indent="0" algn="l" defTabSz="914366" rtl="0" latinLnBrk="0">
        <a:lnSpc>
          <a:spcPct val="90000"/>
        </a:lnSpc>
        <a:spcBef>
          <a:spcPts val="0"/>
        </a:spcBef>
        <a:spcAft>
          <a:spcPts val="0"/>
        </a:spcAft>
        <a:buClrTx/>
        <a:buSzTx/>
        <a:buFontTx/>
        <a:buNone/>
        <a:tabLst/>
        <a:defRPr b="0" baseline="0" cap="none" i="0" spc="-99" strike="noStrike" sz="4700" u="none">
          <a:ln>
            <a:noFill/>
          </a:ln>
          <a:solidFill>
            <a:srgbClr val="404040"/>
          </a:solidFill>
          <a:uFillTx/>
          <a:latin typeface="Segoe UI Light"/>
          <a:ea typeface="Segoe UI Light"/>
          <a:cs typeface="Segoe UI Light"/>
          <a:sym typeface="Segoe UI Light"/>
        </a:defRPr>
      </a:lvl3pPr>
      <a:lvl4pPr marL="0" marR="0" indent="0" algn="l" defTabSz="914366" rtl="0" latinLnBrk="0">
        <a:lnSpc>
          <a:spcPct val="90000"/>
        </a:lnSpc>
        <a:spcBef>
          <a:spcPts val="0"/>
        </a:spcBef>
        <a:spcAft>
          <a:spcPts val="0"/>
        </a:spcAft>
        <a:buClrTx/>
        <a:buSzTx/>
        <a:buFontTx/>
        <a:buNone/>
        <a:tabLst/>
        <a:defRPr b="0" baseline="0" cap="none" i="0" spc="-99" strike="noStrike" sz="4700" u="none">
          <a:ln>
            <a:noFill/>
          </a:ln>
          <a:solidFill>
            <a:srgbClr val="404040"/>
          </a:solidFill>
          <a:uFillTx/>
          <a:latin typeface="Segoe UI Light"/>
          <a:ea typeface="Segoe UI Light"/>
          <a:cs typeface="Segoe UI Light"/>
          <a:sym typeface="Segoe UI Light"/>
        </a:defRPr>
      </a:lvl4pPr>
      <a:lvl5pPr marL="0" marR="0" indent="0" algn="l" defTabSz="914366" rtl="0" latinLnBrk="0">
        <a:lnSpc>
          <a:spcPct val="90000"/>
        </a:lnSpc>
        <a:spcBef>
          <a:spcPts val="0"/>
        </a:spcBef>
        <a:spcAft>
          <a:spcPts val="0"/>
        </a:spcAft>
        <a:buClrTx/>
        <a:buSzTx/>
        <a:buFontTx/>
        <a:buNone/>
        <a:tabLst/>
        <a:defRPr b="0" baseline="0" cap="none" i="0" spc="-99" strike="noStrike" sz="4700" u="none">
          <a:ln>
            <a:noFill/>
          </a:ln>
          <a:solidFill>
            <a:srgbClr val="404040"/>
          </a:solidFill>
          <a:uFillTx/>
          <a:latin typeface="Segoe UI Light"/>
          <a:ea typeface="Segoe UI Light"/>
          <a:cs typeface="Segoe UI Light"/>
          <a:sym typeface="Segoe UI Light"/>
        </a:defRPr>
      </a:lvl5pPr>
      <a:lvl6pPr marL="0" marR="0" indent="0" algn="l" defTabSz="914366" rtl="0" latinLnBrk="0">
        <a:lnSpc>
          <a:spcPct val="90000"/>
        </a:lnSpc>
        <a:spcBef>
          <a:spcPts val="0"/>
        </a:spcBef>
        <a:spcAft>
          <a:spcPts val="0"/>
        </a:spcAft>
        <a:buClrTx/>
        <a:buSzTx/>
        <a:buFontTx/>
        <a:buNone/>
        <a:tabLst/>
        <a:defRPr b="0" baseline="0" cap="none" i="0" spc="-99" strike="noStrike" sz="4700" u="none">
          <a:ln>
            <a:noFill/>
          </a:ln>
          <a:solidFill>
            <a:srgbClr val="404040"/>
          </a:solidFill>
          <a:uFillTx/>
          <a:latin typeface="Segoe UI Light"/>
          <a:ea typeface="Segoe UI Light"/>
          <a:cs typeface="Segoe UI Light"/>
          <a:sym typeface="Segoe UI Light"/>
        </a:defRPr>
      </a:lvl6pPr>
      <a:lvl7pPr marL="0" marR="0" indent="0" algn="l" defTabSz="914366" rtl="0" latinLnBrk="0">
        <a:lnSpc>
          <a:spcPct val="90000"/>
        </a:lnSpc>
        <a:spcBef>
          <a:spcPts val="0"/>
        </a:spcBef>
        <a:spcAft>
          <a:spcPts val="0"/>
        </a:spcAft>
        <a:buClrTx/>
        <a:buSzTx/>
        <a:buFontTx/>
        <a:buNone/>
        <a:tabLst/>
        <a:defRPr b="0" baseline="0" cap="none" i="0" spc="-99" strike="noStrike" sz="4700" u="none">
          <a:ln>
            <a:noFill/>
          </a:ln>
          <a:solidFill>
            <a:srgbClr val="404040"/>
          </a:solidFill>
          <a:uFillTx/>
          <a:latin typeface="Segoe UI Light"/>
          <a:ea typeface="Segoe UI Light"/>
          <a:cs typeface="Segoe UI Light"/>
          <a:sym typeface="Segoe UI Light"/>
        </a:defRPr>
      </a:lvl7pPr>
      <a:lvl8pPr marL="0" marR="0" indent="0" algn="l" defTabSz="914366" rtl="0" latinLnBrk="0">
        <a:lnSpc>
          <a:spcPct val="90000"/>
        </a:lnSpc>
        <a:spcBef>
          <a:spcPts val="0"/>
        </a:spcBef>
        <a:spcAft>
          <a:spcPts val="0"/>
        </a:spcAft>
        <a:buClrTx/>
        <a:buSzTx/>
        <a:buFontTx/>
        <a:buNone/>
        <a:tabLst/>
        <a:defRPr b="0" baseline="0" cap="none" i="0" spc="-99" strike="noStrike" sz="4700" u="none">
          <a:ln>
            <a:noFill/>
          </a:ln>
          <a:solidFill>
            <a:srgbClr val="404040"/>
          </a:solidFill>
          <a:uFillTx/>
          <a:latin typeface="Segoe UI Light"/>
          <a:ea typeface="Segoe UI Light"/>
          <a:cs typeface="Segoe UI Light"/>
          <a:sym typeface="Segoe UI Light"/>
        </a:defRPr>
      </a:lvl8pPr>
      <a:lvl9pPr marL="0" marR="0" indent="0" algn="l" defTabSz="914366" rtl="0" latinLnBrk="0">
        <a:lnSpc>
          <a:spcPct val="90000"/>
        </a:lnSpc>
        <a:spcBef>
          <a:spcPts val="0"/>
        </a:spcBef>
        <a:spcAft>
          <a:spcPts val="0"/>
        </a:spcAft>
        <a:buClrTx/>
        <a:buSzTx/>
        <a:buFontTx/>
        <a:buNone/>
        <a:tabLst/>
        <a:defRPr b="0" baseline="0" cap="none" i="0" spc="-99" strike="noStrike" sz="4700" u="none">
          <a:ln>
            <a:noFill/>
          </a:ln>
          <a:solidFill>
            <a:srgbClr val="404040"/>
          </a:solidFill>
          <a:uFillTx/>
          <a:latin typeface="Segoe UI Light"/>
          <a:ea typeface="Segoe UI Light"/>
          <a:cs typeface="Segoe UI Light"/>
          <a:sym typeface="Segoe UI Light"/>
        </a:defRPr>
      </a:lvl9pPr>
    </p:titleStyle>
    <p:bodyStyle>
      <a:lvl1pPr marL="336145" marR="0" indent="-336145" algn="l" defTabSz="914366" rtl="0" latinLnBrk="0">
        <a:lnSpc>
          <a:spcPct val="90000"/>
        </a:lnSpc>
        <a:spcBef>
          <a:spcPts val="900"/>
        </a:spcBef>
        <a:spcAft>
          <a:spcPts val="0"/>
        </a:spcAft>
        <a:buClrTx/>
        <a:buSzPct val="90000"/>
        <a:buFont typeface="Arial"/>
        <a:buChar char="•"/>
        <a:tabLst/>
        <a:defRPr b="0" baseline="0" cap="none" i="0" spc="0" strike="noStrike" sz="3900" u="none">
          <a:ln>
            <a:noFill/>
          </a:ln>
          <a:solidFill>
            <a:srgbClr val="404040"/>
          </a:solidFill>
          <a:uFillTx/>
          <a:latin typeface="Segoe UI Light"/>
          <a:ea typeface="Segoe UI Light"/>
          <a:cs typeface="Segoe UI Light"/>
          <a:sym typeface="Segoe UI Light"/>
        </a:defRPr>
      </a:lvl1pPr>
      <a:lvl2pPr marL="737244" marR="0" indent="-401099" algn="l" defTabSz="914366" rtl="0" latinLnBrk="0">
        <a:lnSpc>
          <a:spcPct val="90000"/>
        </a:lnSpc>
        <a:spcBef>
          <a:spcPts val="900"/>
        </a:spcBef>
        <a:spcAft>
          <a:spcPts val="0"/>
        </a:spcAft>
        <a:buClrTx/>
        <a:buSzPct val="90000"/>
        <a:buFont typeface="Arial"/>
        <a:buChar char="•"/>
        <a:tabLst/>
        <a:defRPr b="0" baseline="0" cap="none" i="0" spc="0" strike="noStrike" sz="3900" u="none">
          <a:ln>
            <a:noFill/>
          </a:ln>
          <a:solidFill>
            <a:srgbClr val="404040"/>
          </a:solidFill>
          <a:uFillTx/>
          <a:latin typeface="Segoe UI Light"/>
          <a:ea typeface="Segoe UI Light"/>
          <a:cs typeface="Segoe UI Light"/>
          <a:sym typeface="Segoe UI Light"/>
        </a:defRPr>
      </a:lvl2pPr>
      <a:lvl3pPr marL="1020229" marR="0" indent="-459988" algn="l" defTabSz="914366" rtl="0" latinLnBrk="0">
        <a:lnSpc>
          <a:spcPct val="90000"/>
        </a:lnSpc>
        <a:spcBef>
          <a:spcPts val="900"/>
        </a:spcBef>
        <a:spcAft>
          <a:spcPts val="0"/>
        </a:spcAft>
        <a:buClrTx/>
        <a:buSzPct val="90000"/>
        <a:buFont typeface="Arial"/>
        <a:buChar char="•"/>
        <a:tabLst/>
        <a:defRPr b="0" baseline="0" cap="none" i="0" spc="0" strike="noStrike" sz="3900" u="none">
          <a:ln>
            <a:noFill/>
          </a:ln>
          <a:solidFill>
            <a:srgbClr val="404040"/>
          </a:solidFill>
          <a:uFillTx/>
          <a:latin typeface="Segoe UI Light"/>
          <a:ea typeface="Segoe UI Light"/>
          <a:cs typeface="Segoe UI Light"/>
          <a:sym typeface="Segoe UI Light"/>
        </a:defRPr>
      </a:lvl3pPr>
      <a:lvl4pPr marL="1298442" marR="0" indent="-514104" algn="l" defTabSz="914366" rtl="0" latinLnBrk="0">
        <a:lnSpc>
          <a:spcPct val="90000"/>
        </a:lnSpc>
        <a:spcBef>
          <a:spcPts val="900"/>
        </a:spcBef>
        <a:spcAft>
          <a:spcPts val="0"/>
        </a:spcAft>
        <a:buClrTx/>
        <a:buSzPct val="90000"/>
        <a:buFont typeface="Arial"/>
        <a:buChar char="•"/>
        <a:tabLst/>
        <a:defRPr b="0" baseline="0" cap="none" i="0" spc="0" strike="noStrike" sz="3900" u="none">
          <a:ln>
            <a:noFill/>
          </a:ln>
          <a:solidFill>
            <a:srgbClr val="404040"/>
          </a:solidFill>
          <a:uFillTx/>
          <a:latin typeface="Segoe UI Light"/>
          <a:ea typeface="Segoe UI Light"/>
          <a:cs typeface="Segoe UI Light"/>
          <a:sym typeface="Segoe UI Light"/>
        </a:defRPr>
      </a:lvl4pPr>
      <a:lvl5pPr marL="1522538" marR="0" indent="-514104" algn="l" defTabSz="914366" rtl="0" latinLnBrk="0">
        <a:lnSpc>
          <a:spcPct val="90000"/>
        </a:lnSpc>
        <a:spcBef>
          <a:spcPts val="900"/>
        </a:spcBef>
        <a:spcAft>
          <a:spcPts val="0"/>
        </a:spcAft>
        <a:buClrTx/>
        <a:buSzPct val="90000"/>
        <a:buFont typeface="Arial"/>
        <a:buChar char="•"/>
        <a:tabLst/>
        <a:defRPr b="0" baseline="0" cap="none" i="0" spc="0" strike="noStrike" sz="3900" u="none">
          <a:ln>
            <a:noFill/>
          </a:ln>
          <a:solidFill>
            <a:srgbClr val="404040"/>
          </a:solidFill>
          <a:uFillTx/>
          <a:latin typeface="Segoe UI Light"/>
          <a:ea typeface="Segoe UI Light"/>
          <a:cs typeface="Segoe UI Light"/>
          <a:sym typeface="Segoe UI Light"/>
        </a:defRPr>
      </a:lvl5pPr>
      <a:lvl6pPr marL="2755132" marR="0" indent="-469215" algn="l" defTabSz="914366" rtl="0" latinLnBrk="0">
        <a:lnSpc>
          <a:spcPct val="90000"/>
        </a:lnSpc>
        <a:spcBef>
          <a:spcPts val="900"/>
        </a:spcBef>
        <a:spcAft>
          <a:spcPts val="0"/>
        </a:spcAft>
        <a:buClrTx/>
        <a:buSzPct val="100000"/>
        <a:buFont typeface="Arial"/>
        <a:buChar char="•"/>
        <a:tabLst/>
        <a:defRPr b="0" baseline="0" cap="none" i="0" spc="0" strike="noStrike" sz="3900" u="none">
          <a:ln>
            <a:noFill/>
          </a:ln>
          <a:solidFill>
            <a:srgbClr val="404040"/>
          </a:solidFill>
          <a:uFillTx/>
          <a:latin typeface="Segoe UI Light"/>
          <a:ea typeface="Segoe UI Light"/>
          <a:cs typeface="Segoe UI Light"/>
          <a:sym typeface="Segoe UI Light"/>
        </a:defRPr>
      </a:lvl6pPr>
      <a:lvl7pPr marL="3212316" marR="0" indent="-469215" algn="l" defTabSz="914366" rtl="0" latinLnBrk="0">
        <a:lnSpc>
          <a:spcPct val="90000"/>
        </a:lnSpc>
        <a:spcBef>
          <a:spcPts val="900"/>
        </a:spcBef>
        <a:spcAft>
          <a:spcPts val="0"/>
        </a:spcAft>
        <a:buClrTx/>
        <a:buSzPct val="100000"/>
        <a:buFont typeface="Arial"/>
        <a:buChar char="•"/>
        <a:tabLst/>
        <a:defRPr b="0" baseline="0" cap="none" i="0" spc="0" strike="noStrike" sz="3900" u="none">
          <a:ln>
            <a:noFill/>
          </a:ln>
          <a:solidFill>
            <a:srgbClr val="404040"/>
          </a:solidFill>
          <a:uFillTx/>
          <a:latin typeface="Segoe UI Light"/>
          <a:ea typeface="Segoe UI Light"/>
          <a:cs typeface="Segoe UI Light"/>
          <a:sym typeface="Segoe UI Light"/>
        </a:defRPr>
      </a:lvl7pPr>
      <a:lvl8pPr marL="3669500" marR="0" indent="-469215" algn="l" defTabSz="914366" rtl="0" latinLnBrk="0">
        <a:lnSpc>
          <a:spcPct val="90000"/>
        </a:lnSpc>
        <a:spcBef>
          <a:spcPts val="900"/>
        </a:spcBef>
        <a:spcAft>
          <a:spcPts val="0"/>
        </a:spcAft>
        <a:buClrTx/>
        <a:buSzPct val="100000"/>
        <a:buFont typeface="Arial"/>
        <a:buChar char="•"/>
        <a:tabLst/>
        <a:defRPr b="0" baseline="0" cap="none" i="0" spc="0" strike="noStrike" sz="3900" u="none">
          <a:ln>
            <a:noFill/>
          </a:ln>
          <a:solidFill>
            <a:srgbClr val="404040"/>
          </a:solidFill>
          <a:uFillTx/>
          <a:latin typeface="Segoe UI Light"/>
          <a:ea typeface="Segoe UI Light"/>
          <a:cs typeface="Segoe UI Light"/>
          <a:sym typeface="Segoe UI Light"/>
        </a:defRPr>
      </a:lvl8pPr>
      <a:lvl9pPr marL="4126683" marR="0" indent="-469214" algn="l" defTabSz="914366" rtl="0" latinLnBrk="0">
        <a:lnSpc>
          <a:spcPct val="90000"/>
        </a:lnSpc>
        <a:spcBef>
          <a:spcPts val="900"/>
        </a:spcBef>
        <a:spcAft>
          <a:spcPts val="0"/>
        </a:spcAft>
        <a:buClrTx/>
        <a:buSzPct val="100000"/>
        <a:buFont typeface="Arial"/>
        <a:buChar char="•"/>
        <a:tabLst/>
        <a:defRPr b="0" baseline="0" cap="none" i="0" spc="0" strike="noStrike" sz="3900" u="none">
          <a:ln>
            <a:noFill/>
          </a:ln>
          <a:solidFill>
            <a:srgbClr val="404040"/>
          </a:solidFill>
          <a:uFillTx/>
          <a:latin typeface="Segoe UI Light"/>
          <a:ea typeface="Segoe UI Light"/>
          <a:cs typeface="Segoe UI Light"/>
          <a:sym typeface="Segoe UI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egoe U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egoe U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egoe U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egoe U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egoe U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egoe U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egoe U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egoe U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egoe U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dave@pml.co.uk" TargetMode="External"/><Relationship Id="rId3"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2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8" Type="http://schemas.openxmlformats.org/officeDocument/2006/relationships/chart" Target="../charts/chart6.xml"/><Relationship Id="rId9" Type="http://schemas.openxmlformats.org/officeDocument/2006/relationships/chart" Target="../charts/chart7.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9.png"/><Relationship Id="rId3" Type="http://schemas.openxmlformats.org/officeDocument/2006/relationships/image" Target="../media/image7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 Id="rId3" Type="http://schemas.openxmlformats.org/officeDocument/2006/relationships/image" Target="../media/image10.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4.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76.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7.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jpeg"/><Relationship Id="rId3" Type="http://schemas.openxmlformats.org/officeDocument/2006/relationships/image" Target="../media/image78.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dave@pml.co.uk" TargetMode="External"/><Relationship Id="rId3" Type="http://schemas.openxmlformats.org/officeDocument/2006/relationships/hyperlink" Target="http://davedev.ghost.io"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 Id="rId3" Type="http://schemas.openxmlformats.org/officeDocument/2006/relationships/image" Target="../media/image1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nvSpPr>
        <p:spPr>
          <a:xfrm>
            <a:off x="-1" y="0"/>
            <a:ext cx="12203839" cy="6858000"/>
          </a:xfrm>
          <a:prstGeom prst="rect">
            <a:avLst/>
          </a:prstGeom>
          <a:solidFill>
            <a:srgbClr val="27A5BE"/>
          </a:solidFill>
          <a:ln w="10795">
            <a:solidFill>
              <a:srgbClr val="001268"/>
            </a:solidFill>
          </a:ln>
        </p:spPr>
        <p:txBody>
          <a:bodyPr lIns="34294" tIns="34294" rIns="34294" bIns="34294" anchor="ctr"/>
          <a:lstStyle/>
          <a:p>
            <a:pPr algn="ctr">
              <a:defRPr sz="2400">
                <a:solidFill>
                  <a:srgbClr val="FFFFFF"/>
                </a:solidFill>
              </a:defRPr>
            </a:pPr>
          </a:p>
        </p:txBody>
      </p:sp>
      <p:sp>
        <p:nvSpPr>
          <p:cNvPr id="187" name="Shape 187"/>
          <p:cNvSpPr/>
          <p:nvPr/>
        </p:nvSpPr>
        <p:spPr>
          <a:xfrm>
            <a:off x="6190863" y="-1777752"/>
            <a:ext cx="3518229" cy="345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685800">
              <a:lnSpc>
                <a:spcPct val="90000"/>
              </a:lnSpc>
              <a:defRPr sz="1700">
                <a:solidFill>
                  <a:srgbClr val="FFFFFF"/>
                </a:solidFill>
                <a:latin typeface="Segoe UI Light"/>
                <a:ea typeface="Segoe UI Light"/>
                <a:cs typeface="Segoe UI Light"/>
                <a:sym typeface="Segoe UI Light"/>
              </a:defRPr>
            </a:lvl1pPr>
          </a:lstStyle>
          <a:p>
            <a:pPr/>
            <a:r>
              <a:t>The future of apps</a:t>
            </a:r>
          </a:p>
        </p:txBody>
      </p:sp>
      <p:sp>
        <p:nvSpPr>
          <p:cNvPr id="188" name="Shape 188"/>
          <p:cNvSpPr/>
          <p:nvPr/>
        </p:nvSpPr>
        <p:spPr>
          <a:xfrm>
            <a:off x="10772975" y="-2671049"/>
            <a:ext cx="1258668" cy="1831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defTabSz="685800">
              <a:lnSpc>
                <a:spcPct val="90000"/>
              </a:lnSpc>
              <a:defRPr sz="11400">
                <a:solidFill>
                  <a:srgbClr val="FFFFFF"/>
                </a:solidFill>
                <a:latin typeface="Segoe UI Light"/>
                <a:ea typeface="Segoe UI Light"/>
                <a:cs typeface="Segoe UI Light"/>
                <a:sym typeface="Segoe UI Light"/>
              </a:defRPr>
            </a:lvl1pPr>
          </a:lstStyle>
          <a:p>
            <a:pPr/>
            <a:r>
              <a:t>4</a:t>
            </a:r>
          </a:p>
        </p:txBody>
      </p:sp>
      <p:sp>
        <p:nvSpPr>
          <p:cNvPr id="189" name="Shape 189"/>
          <p:cNvSpPr/>
          <p:nvPr/>
        </p:nvSpPr>
        <p:spPr>
          <a:xfrm>
            <a:off x="965979" y="4976005"/>
            <a:ext cx="4300289" cy="485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685800">
              <a:lnSpc>
                <a:spcPct val="90000"/>
              </a:lnSpc>
              <a:defRPr b="1" sz="2600">
                <a:solidFill>
                  <a:srgbClr val="FFFFFF"/>
                </a:solidFill>
              </a:defRPr>
            </a:lvl1pPr>
          </a:lstStyle>
          <a:p>
            <a:pPr/>
            <a:r>
              <a:t>Dave Evans</a:t>
            </a:r>
          </a:p>
        </p:txBody>
      </p:sp>
      <p:sp>
        <p:nvSpPr>
          <p:cNvPr id="190" name="Shape 190"/>
          <p:cNvSpPr/>
          <p:nvPr/>
        </p:nvSpPr>
        <p:spPr>
          <a:xfrm>
            <a:off x="978548" y="5448372"/>
            <a:ext cx="2800187"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685800">
              <a:lnSpc>
                <a:spcPct val="90000"/>
              </a:lnSpc>
              <a:defRPr u="sng">
                <a:solidFill>
                  <a:schemeClr val="accent2"/>
                </a:solidFill>
                <a:uFill>
                  <a:solidFill>
                    <a:schemeClr val="accent2"/>
                  </a:solidFill>
                </a:uFill>
                <a:latin typeface="Segoe UI Light"/>
                <a:ea typeface="Segoe UI Light"/>
                <a:cs typeface="Segoe UI Light"/>
                <a:sym typeface="Segoe UI Light"/>
                <a:hlinkClick r:id="rId2" invalidUrl="" action="" tgtFrame="" tooltip="" history="1" highlightClick="0" endSnd="0"/>
              </a:defRPr>
            </a:lvl1pPr>
          </a:lstStyle>
          <a:p>
            <a:pPr>
              <a:defRPr u="none">
                <a:solidFill>
                  <a:srgbClr val="FFFFFF"/>
                </a:solidFill>
                <a:uFillTx/>
              </a:defRPr>
            </a:pPr>
            <a:r>
              <a:rPr u="sng">
                <a:solidFill>
                  <a:schemeClr val="accent2"/>
                </a:solidFill>
                <a:uFill>
                  <a:solidFill>
                    <a:schemeClr val="accent2"/>
                  </a:solidFill>
                </a:uFill>
                <a:hlinkClick r:id="rId2" invalidUrl="" action="" tgtFrame="" tooltip="" history="1" highlightClick="0" endSnd="0"/>
              </a:rPr>
              <a:t>dave@pml.co.uk</a:t>
            </a:r>
          </a:p>
        </p:txBody>
      </p:sp>
      <p:grpSp>
        <p:nvGrpSpPr>
          <p:cNvPr id="194" name="Group 194"/>
          <p:cNvGrpSpPr/>
          <p:nvPr/>
        </p:nvGrpSpPr>
        <p:grpSpPr>
          <a:xfrm>
            <a:off x="3314422" y="1844542"/>
            <a:ext cx="5064140" cy="1597979"/>
            <a:chOff x="0" y="0"/>
            <a:chExt cx="5064139" cy="1597978"/>
          </a:xfrm>
        </p:grpSpPr>
        <p:pic>
          <p:nvPicPr>
            <p:cNvPr id="191" name="image3.pdf"/>
            <p:cNvPicPr>
              <a:picLocks noChangeAspect="1"/>
            </p:cNvPicPr>
            <p:nvPr/>
          </p:nvPicPr>
          <p:blipFill>
            <a:blip r:embed="rId3">
              <a:extLst/>
            </a:blip>
            <a:stretch>
              <a:fillRect/>
            </a:stretch>
          </p:blipFill>
          <p:spPr>
            <a:xfrm>
              <a:off x="0" y="31851"/>
              <a:ext cx="4608943" cy="1049680"/>
            </a:xfrm>
            <a:prstGeom prst="rect">
              <a:avLst/>
            </a:prstGeom>
            <a:ln w="12700" cap="flat">
              <a:noFill/>
              <a:miter lim="400000"/>
            </a:ln>
            <a:effectLst/>
          </p:spPr>
        </p:pic>
        <p:sp>
          <p:nvSpPr>
            <p:cNvPr id="192" name="Shape 192"/>
            <p:cNvSpPr/>
            <p:nvPr/>
          </p:nvSpPr>
          <p:spPr>
            <a:xfrm>
              <a:off x="4631520" y="-1"/>
              <a:ext cx="432620"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685800">
                <a:lnSpc>
                  <a:spcPct val="90000"/>
                </a:lnSpc>
                <a:defRPr sz="3700">
                  <a:solidFill>
                    <a:srgbClr val="FFFFFF"/>
                  </a:solidFill>
                  <a:latin typeface="Segoe UI Light"/>
                  <a:ea typeface="Segoe UI Light"/>
                  <a:cs typeface="Segoe UI Light"/>
                  <a:sym typeface="Segoe UI Light"/>
                </a:defRPr>
              </a:lvl1pPr>
            </a:lstStyle>
            <a:p>
              <a:pPr/>
              <a:r>
                <a:t>4</a:t>
              </a:r>
            </a:p>
          </p:txBody>
        </p:sp>
        <p:sp>
          <p:nvSpPr>
            <p:cNvPr id="193" name="Shape 193"/>
            <p:cNvSpPr/>
            <p:nvPr/>
          </p:nvSpPr>
          <p:spPr>
            <a:xfrm>
              <a:off x="1379863" y="1023938"/>
              <a:ext cx="341843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685800">
                <a:lnSpc>
                  <a:spcPct val="90000"/>
                </a:lnSpc>
                <a:defRPr sz="3200">
                  <a:solidFill>
                    <a:srgbClr val="FFFFFF"/>
                  </a:solidFill>
                  <a:latin typeface="Segoe UI Light"/>
                  <a:ea typeface="Segoe UI Light"/>
                  <a:cs typeface="Segoe UI Light"/>
                  <a:sym typeface="Segoe UI Light"/>
                </a:defRPr>
              </a:lvl1pPr>
            </a:lstStyle>
            <a:p>
              <a:pPr/>
              <a:r>
                <a:t>The future of apps</a:t>
              </a:r>
            </a:p>
          </p:txBody>
        </p:sp>
      </p:grpSp>
      <p:sp>
        <p:nvSpPr>
          <p:cNvPr id="195" name="Shape 195"/>
          <p:cNvSpPr/>
          <p:nvPr/>
        </p:nvSpPr>
        <p:spPr>
          <a:xfrm>
            <a:off x="991117" y="5863591"/>
            <a:ext cx="2800187"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685800">
              <a:lnSpc>
                <a:spcPct val="90000"/>
              </a:lnSpc>
              <a:defRPr>
                <a:solidFill>
                  <a:srgbClr val="FFFFFF"/>
                </a:solidFill>
                <a:latin typeface="Segoe UI Light"/>
                <a:ea typeface="Segoe UI Light"/>
                <a:cs typeface="Segoe UI Light"/>
                <a:sym typeface="Segoe UI Light"/>
              </a:defRPr>
            </a:lvl1pPr>
          </a:lstStyle>
          <a:p>
            <a:pPr/>
            <a:r>
              <a:t>@DaveDev</a:t>
            </a:r>
          </a:p>
        </p:txBody>
      </p:sp>
      <p:sp>
        <p:nvSpPr>
          <p:cNvPr id="196" name="Shape 196"/>
          <p:cNvSpPr/>
          <p:nvPr/>
        </p:nvSpPr>
        <p:spPr>
          <a:xfrm>
            <a:off x="9374638" y="36876"/>
            <a:ext cx="2800186" cy="548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685800">
              <a:lnSpc>
                <a:spcPct val="90000"/>
              </a:lnSpc>
              <a:defRPr sz="3000">
                <a:solidFill>
                  <a:srgbClr val="FFFFFF"/>
                </a:solidFill>
                <a:latin typeface="Segoe UI Light"/>
                <a:ea typeface="Segoe UI Light"/>
                <a:cs typeface="Segoe UI Light"/>
                <a:sym typeface="Segoe UI Light"/>
              </a:defRPr>
            </a:lvl1pPr>
          </a:lstStyle>
          <a:p>
            <a:pPr/>
            <a:r>
              <a:t>xamarin1301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xfrm>
            <a:off x="269239" y="289510"/>
            <a:ext cx="11655842" cy="899667"/>
          </a:xfrm>
          <a:prstGeom prst="rect">
            <a:avLst/>
          </a:prstGeom>
        </p:spPr>
        <p:txBody>
          <a:bodyPr/>
          <a:lstStyle/>
          <a:p>
            <a:pPr/>
            <a:r>
              <a:t>Windows APIs</a:t>
            </a:r>
          </a:p>
        </p:txBody>
      </p:sp>
      <p:grpSp>
        <p:nvGrpSpPr>
          <p:cNvPr id="380" name="Group 380"/>
          <p:cNvGrpSpPr/>
          <p:nvPr/>
        </p:nvGrpSpPr>
        <p:grpSpPr>
          <a:xfrm>
            <a:off x="758271" y="2159065"/>
            <a:ext cx="10716278" cy="666313"/>
            <a:chOff x="0" y="0"/>
            <a:chExt cx="10716277" cy="666312"/>
          </a:xfrm>
        </p:grpSpPr>
        <p:grpSp>
          <p:nvGrpSpPr>
            <p:cNvPr id="367" name="Group 367"/>
            <p:cNvGrpSpPr/>
            <p:nvPr/>
          </p:nvGrpSpPr>
          <p:grpSpPr>
            <a:xfrm>
              <a:off x="0" y="0"/>
              <a:ext cx="2033897" cy="666313"/>
              <a:chOff x="0" y="0"/>
              <a:chExt cx="2033896" cy="666312"/>
            </a:xfrm>
          </p:grpSpPr>
          <p:sp>
            <p:nvSpPr>
              <p:cNvPr id="365" name="Shape 365"/>
              <p:cNvSpPr/>
              <p:nvPr/>
            </p:nvSpPr>
            <p:spPr>
              <a:xfrm>
                <a:off x="0" y="0"/>
                <a:ext cx="2033897" cy="666313"/>
              </a:xfrm>
              <a:prstGeom prst="roundRect">
                <a:avLst>
                  <a:gd name="adj" fmla="val 0"/>
                </a:avLst>
              </a:prstGeom>
              <a:solidFill>
                <a:srgbClr val="2DB1DD"/>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366" name="Shape 366"/>
              <p:cNvSpPr/>
              <p:nvPr/>
            </p:nvSpPr>
            <p:spPr>
              <a:xfrm>
                <a:off x="0" y="154085"/>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Microsoft.Phone</a:t>
                </a:r>
              </a:p>
            </p:txBody>
          </p:sp>
        </p:grpSp>
        <p:grpSp>
          <p:nvGrpSpPr>
            <p:cNvPr id="370" name="Group 370"/>
            <p:cNvGrpSpPr/>
            <p:nvPr/>
          </p:nvGrpSpPr>
          <p:grpSpPr>
            <a:xfrm>
              <a:off x="2170594" y="0"/>
              <a:ext cx="2033898" cy="666313"/>
              <a:chOff x="0" y="0"/>
              <a:chExt cx="2033896" cy="666312"/>
            </a:xfrm>
          </p:grpSpPr>
          <p:sp>
            <p:nvSpPr>
              <p:cNvPr id="368" name="Shape 368"/>
              <p:cNvSpPr/>
              <p:nvPr/>
            </p:nvSpPr>
            <p:spPr>
              <a:xfrm>
                <a:off x="0" y="0"/>
                <a:ext cx="2033897" cy="666313"/>
              </a:xfrm>
              <a:prstGeom prst="roundRect">
                <a:avLst>
                  <a:gd name="adj" fmla="val 0"/>
                </a:avLst>
              </a:prstGeom>
              <a:solidFill>
                <a:srgbClr val="2DB1DD"/>
              </a:solidFill>
              <a:ln w="12700" cap="flat">
                <a:noFill/>
                <a:miter lim="400000"/>
              </a:ln>
              <a:effectLst/>
            </p:spPr>
            <p:txBody>
              <a:bodyPr wrap="square" lIns="34294" tIns="34294" rIns="34294" bIns="34294" numCol="1" anchor="ctr">
                <a:noAutofit/>
              </a:bodyPr>
              <a:lstStyle/>
              <a:p>
                <a:pPr algn="ctr" defTabSz="914366">
                  <a:defRPr sz="1400">
                    <a:solidFill>
                      <a:srgbClr val="FFFFFF"/>
                    </a:solidFill>
                  </a:defRPr>
                </a:pPr>
              </a:p>
            </p:txBody>
          </p:sp>
          <p:sp>
            <p:nvSpPr>
              <p:cNvPr id="369" name="Shape 369"/>
              <p:cNvSpPr/>
              <p:nvPr/>
            </p:nvSpPr>
            <p:spPr>
              <a:xfrm>
                <a:off x="0" y="179485"/>
                <a:ext cx="2033897"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400">
                    <a:solidFill>
                      <a:srgbClr val="FFFFFF"/>
                    </a:solidFill>
                  </a:defRPr>
                </a:lvl1pPr>
              </a:lstStyle>
              <a:p>
                <a:pPr/>
                <a:r>
                  <a:t>Microsoft.Networking</a:t>
                </a:r>
              </a:p>
            </p:txBody>
          </p:sp>
        </p:grpSp>
        <p:grpSp>
          <p:nvGrpSpPr>
            <p:cNvPr id="373" name="Group 373"/>
            <p:cNvGrpSpPr/>
            <p:nvPr/>
          </p:nvGrpSpPr>
          <p:grpSpPr>
            <a:xfrm>
              <a:off x="4341189" y="0"/>
              <a:ext cx="2033898" cy="666313"/>
              <a:chOff x="0" y="0"/>
              <a:chExt cx="2033896" cy="666312"/>
            </a:xfrm>
          </p:grpSpPr>
          <p:sp>
            <p:nvSpPr>
              <p:cNvPr id="371" name="Shape 371"/>
              <p:cNvSpPr/>
              <p:nvPr/>
            </p:nvSpPr>
            <p:spPr>
              <a:xfrm>
                <a:off x="0" y="0"/>
                <a:ext cx="2033897" cy="666313"/>
              </a:xfrm>
              <a:prstGeom prst="roundRect">
                <a:avLst>
                  <a:gd name="adj" fmla="val 0"/>
                </a:avLst>
              </a:prstGeom>
              <a:solidFill>
                <a:srgbClr val="2DB1DD"/>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372" name="Shape 372"/>
              <p:cNvSpPr/>
              <p:nvPr/>
            </p:nvSpPr>
            <p:spPr>
              <a:xfrm>
                <a:off x="0" y="154085"/>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Windows.Storage</a:t>
                </a:r>
              </a:p>
            </p:txBody>
          </p:sp>
        </p:grpSp>
        <p:grpSp>
          <p:nvGrpSpPr>
            <p:cNvPr id="376" name="Group 376"/>
            <p:cNvGrpSpPr/>
            <p:nvPr/>
          </p:nvGrpSpPr>
          <p:grpSpPr>
            <a:xfrm>
              <a:off x="6511784" y="0"/>
              <a:ext cx="2033898" cy="666313"/>
              <a:chOff x="0" y="0"/>
              <a:chExt cx="2033896" cy="666312"/>
            </a:xfrm>
          </p:grpSpPr>
          <p:sp>
            <p:nvSpPr>
              <p:cNvPr id="374" name="Shape 374"/>
              <p:cNvSpPr/>
              <p:nvPr/>
            </p:nvSpPr>
            <p:spPr>
              <a:xfrm>
                <a:off x="0" y="0"/>
                <a:ext cx="2033897" cy="666313"/>
              </a:xfrm>
              <a:prstGeom prst="roundRect">
                <a:avLst>
                  <a:gd name="adj" fmla="val 0"/>
                </a:avLst>
              </a:prstGeom>
              <a:solidFill>
                <a:srgbClr val="2DB1DD"/>
              </a:solidFill>
              <a:ln w="12700" cap="flat">
                <a:noFill/>
                <a:miter lim="400000"/>
              </a:ln>
              <a:effectLst/>
            </p:spPr>
            <p:txBody>
              <a:bodyPr wrap="square" lIns="34294" tIns="34294" rIns="34294" bIns="34294" numCol="1" anchor="ctr">
                <a:noAutofit/>
              </a:bodyPr>
              <a:lstStyle/>
              <a:p>
                <a:pPr algn="ctr" defTabSz="914366">
                  <a:defRPr sz="1400">
                    <a:solidFill>
                      <a:srgbClr val="FFFFFF"/>
                    </a:solidFill>
                  </a:defRPr>
                </a:pPr>
              </a:p>
            </p:txBody>
          </p:sp>
          <p:sp>
            <p:nvSpPr>
              <p:cNvPr id="375" name="Shape 375"/>
              <p:cNvSpPr/>
              <p:nvPr/>
            </p:nvSpPr>
            <p:spPr>
              <a:xfrm>
                <a:off x="0" y="179485"/>
                <a:ext cx="2033897"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400">
                    <a:solidFill>
                      <a:srgbClr val="FFFFFF"/>
                    </a:solidFill>
                  </a:defRPr>
                </a:lvl1pPr>
              </a:lstStyle>
              <a:p>
                <a:pPr/>
                <a:r>
                  <a:t>Windows.Foundation</a:t>
                </a:r>
              </a:p>
            </p:txBody>
          </p:sp>
        </p:grpSp>
        <p:grpSp>
          <p:nvGrpSpPr>
            <p:cNvPr id="379" name="Group 379"/>
            <p:cNvGrpSpPr/>
            <p:nvPr/>
          </p:nvGrpSpPr>
          <p:grpSpPr>
            <a:xfrm>
              <a:off x="8682380" y="0"/>
              <a:ext cx="2033898" cy="666313"/>
              <a:chOff x="0" y="0"/>
              <a:chExt cx="2033896" cy="666312"/>
            </a:xfrm>
          </p:grpSpPr>
          <p:sp>
            <p:nvSpPr>
              <p:cNvPr id="377" name="Shape 377"/>
              <p:cNvSpPr/>
              <p:nvPr/>
            </p:nvSpPr>
            <p:spPr>
              <a:xfrm>
                <a:off x="0" y="0"/>
                <a:ext cx="2033897" cy="666313"/>
              </a:xfrm>
              <a:prstGeom prst="roundRect">
                <a:avLst>
                  <a:gd name="adj" fmla="val 0"/>
                </a:avLst>
              </a:prstGeom>
              <a:solidFill>
                <a:srgbClr val="2DB1DD"/>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378" name="Shape 378"/>
              <p:cNvSpPr/>
              <p:nvPr/>
            </p:nvSpPr>
            <p:spPr>
              <a:xfrm>
                <a:off x="0" y="154085"/>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Microsoft.Devices</a:t>
                </a:r>
              </a:p>
            </p:txBody>
          </p:sp>
        </p:grpSp>
      </p:grpSp>
      <p:sp>
        <p:nvSpPr>
          <p:cNvPr id="381" name="Shape 381"/>
          <p:cNvSpPr/>
          <p:nvPr/>
        </p:nvSpPr>
        <p:spPr>
          <a:xfrm flipH="1" rot="5400000">
            <a:off x="5934145" y="-393257"/>
            <a:ext cx="373511" cy="10707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09"/>
                  <a:pt x="10800" y="21173"/>
                </a:cubicBezTo>
                <a:lnTo>
                  <a:pt x="10800" y="11227"/>
                </a:lnTo>
                <a:cubicBezTo>
                  <a:pt x="10800" y="10991"/>
                  <a:pt x="5965" y="10800"/>
                  <a:pt x="0" y="10800"/>
                </a:cubicBezTo>
                <a:cubicBezTo>
                  <a:pt x="5965" y="10800"/>
                  <a:pt x="10800" y="10609"/>
                  <a:pt x="10800" y="10373"/>
                </a:cubicBezTo>
                <a:lnTo>
                  <a:pt x="10800" y="427"/>
                </a:lnTo>
                <a:cubicBezTo>
                  <a:pt x="10800" y="191"/>
                  <a:pt x="15635" y="0"/>
                  <a:pt x="21600" y="0"/>
                </a:cubicBezTo>
              </a:path>
            </a:pathLst>
          </a:custGeom>
          <a:ln w="19050" cap="rnd">
            <a:solidFill>
              <a:srgbClr val="16ACEE"/>
            </a:solidFill>
          </a:ln>
        </p:spPr>
        <p:txBody>
          <a:bodyPr lIns="34294" tIns="34294" rIns="34294" bIns="34294" anchor="ctr"/>
          <a:lstStyle/>
          <a:p>
            <a:pPr algn="ctr" defTabSz="914366">
              <a:defRPr sz="1700">
                <a:ln w="38099">
                  <a:solidFill>
                    <a:srgbClr val="000000"/>
                  </a:solidFill>
                </a:ln>
              </a:defRPr>
            </a:pPr>
          </a:p>
        </p:txBody>
      </p:sp>
      <p:pic>
        <p:nvPicPr>
          <p:cNvPr id="382" name="image20.pdf" descr="C_logo.pdf"/>
          <p:cNvPicPr>
            <a:picLocks noChangeAspect="1"/>
          </p:cNvPicPr>
          <p:nvPr/>
        </p:nvPicPr>
        <p:blipFill>
          <a:blip r:embed="rId3">
            <a:extLst/>
          </a:blip>
          <a:stretch>
            <a:fillRect/>
          </a:stretch>
        </p:blipFill>
        <p:spPr>
          <a:xfrm>
            <a:off x="5509195" y="5371253"/>
            <a:ext cx="1173610" cy="910147"/>
          </a:xfrm>
          <a:prstGeom prst="rect">
            <a:avLst/>
          </a:prstGeom>
          <a:ln w="12700">
            <a:miter lim="400000"/>
          </a:ln>
        </p:spPr>
      </p:pic>
      <p:grpSp>
        <p:nvGrpSpPr>
          <p:cNvPr id="398" name="Group 398"/>
          <p:cNvGrpSpPr/>
          <p:nvPr/>
        </p:nvGrpSpPr>
        <p:grpSpPr>
          <a:xfrm>
            <a:off x="753780" y="3765158"/>
            <a:ext cx="10716278" cy="666314"/>
            <a:chOff x="0" y="0"/>
            <a:chExt cx="10716277" cy="666313"/>
          </a:xfrm>
        </p:grpSpPr>
        <p:grpSp>
          <p:nvGrpSpPr>
            <p:cNvPr id="385" name="Group 385"/>
            <p:cNvGrpSpPr/>
            <p:nvPr/>
          </p:nvGrpSpPr>
          <p:grpSpPr>
            <a:xfrm>
              <a:off x="0" y="0"/>
              <a:ext cx="2033898" cy="666314"/>
              <a:chOff x="0" y="0"/>
              <a:chExt cx="2033896" cy="666313"/>
            </a:xfrm>
          </p:grpSpPr>
          <p:sp>
            <p:nvSpPr>
              <p:cNvPr id="383" name="Shape 383"/>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384" name="Shape 384"/>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System.Data</a:t>
                </a:r>
              </a:p>
            </p:txBody>
          </p:sp>
        </p:grpSp>
        <p:grpSp>
          <p:nvGrpSpPr>
            <p:cNvPr id="388" name="Group 388"/>
            <p:cNvGrpSpPr/>
            <p:nvPr/>
          </p:nvGrpSpPr>
          <p:grpSpPr>
            <a:xfrm>
              <a:off x="2170595" y="0"/>
              <a:ext cx="2033898" cy="666314"/>
              <a:chOff x="0" y="0"/>
              <a:chExt cx="2033896" cy="666313"/>
            </a:xfrm>
          </p:grpSpPr>
          <p:sp>
            <p:nvSpPr>
              <p:cNvPr id="386" name="Shape 386"/>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387" name="Shape 387"/>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System.Windows</a:t>
                </a:r>
              </a:p>
            </p:txBody>
          </p:sp>
        </p:grpSp>
        <p:grpSp>
          <p:nvGrpSpPr>
            <p:cNvPr id="391" name="Group 391"/>
            <p:cNvGrpSpPr/>
            <p:nvPr/>
          </p:nvGrpSpPr>
          <p:grpSpPr>
            <a:xfrm>
              <a:off x="4341189" y="0"/>
              <a:ext cx="2033898" cy="666314"/>
              <a:chOff x="0" y="0"/>
              <a:chExt cx="2033896" cy="666313"/>
            </a:xfrm>
          </p:grpSpPr>
          <p:sp>
            <p:nvSpPr>
              <p:cNvPr id="389" name="Shape 389"/>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390" name="Shape 390"/>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System.Numerics</a:t>
                </a:r>
              </a:p>
            </p:txBody>
          </p:sp>
        </p:grpSp>
        <p:grpSp>
          <p:nvGrpSpPr>
            <p:cNvPr id="394" name="Group 394"/>
            <p:cNvGrpSpPr/>
            <p:nvPr/>
          </p:nvGrpSpPr>
          <p:grpSpPr>
            <a:xfrm>
              <a:off x="6511784" y="0"/>
              <a:ext cx="2033898" cy="666314"/>
              <a:chOff x="0" y="0"/>
              <a:chExt cx="2033896" cy="666313"/>
            </a:xfrm>
          </p:grpSpPr>
          <p:sp>
            <p:nvSpPr>
              <p:cNvPr id="392" name="Shape 392"/>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393" name="Shape 393"/>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System.Core</a:t>
                </a:r>
              </a:p>
            </p:txBody>
          </p:sp>
        </p:grpSp>
        <p:grpSp>
          <p:nvGrpSpPr>
            <p:cNvPr id="397" name="Group 397"/>
            <p:cNvGrpSpPr/>
            <p:nvPr/>
          </p:nvGrpSpPr>
          <p:grpSpPr>
            <a:xfrm>
              <a:off x="8682380" y="0"/>
              <a:ext cx="2033898" cy="666314"/>
              <a:chOff x="0" y="0"/>
              <a:chExt cx="2033896" cy="666313"/>
            </a:xfrm>
          </p:grpSpPr>
          <p:sp>
            <p:nvSpPr>
              <p:cNvPr id="395" name="Shape 395"/>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400">
                    <a:solidFill>
                      <a:srgbClr val="FFFFFF"/>
                    </a:solidFill>
                  </a:defRPr>
                </a:pPr>
              </a:p>
            </p:txBody>
          </p:sp>
          <p:sp>
            <p:nvSpPr>
              <p:cNvPr id="396" name="Shape 396"/>
              <p:cNvSpPr/>
              <p:nvPr/>
            </p:nvSpPr>
            <p:spPr>
              <a:xfrm>
                <a:off x="0" y="179486"/>
                <a:ext cx="2033897"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400">
                    <a:solidFill>
                      <a:srgbClr val="FFFFFF"/>
                    </a:solidFill>
                  </a:defRPr>
                </a:lvl1pPr>
              </a:lstStyle>
              <a:p>
                <a:pPr/>
                <a:r>
                  <a:t>System.ServiceModel</a:t>
                </a:r>
              </a:p>
            </p:txBody>
          </p:sp>
        </p:grpSp>
      </p:grpSp>
      <p:grpSp>
        <p:nvGrpSpPr>
          <p:cNvPr id="401" name="Group 401"/>
          <p:cNvGrpSpPr/>
          <p:nvPr/>
        </p:nvGrpSpPr>
        <p:grpSpPr>
          <a:xfrm>
            <a:off x="758271" y="2955887"/>
            <a:ext cx="2033898" cy="666314"/>
            <a:chOff x="0" y="0"/>
            <a:chExt cx="2033896" cy="666313"/>
          </a:xfrm>
        </p:grpSpPr>
        <p:sp>
          <p:nvSpPr>
            <p:cNvPr id="399" name="Shape 399"/>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00" name="Shape 400"/>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System.Net</a:t>
              </a:r>
            </a:p>
          </p:txBody>
        </p:sp>
      </p:grpSp>
      <p:grpSp>
        <p:nvGrpSpPr>
          <p:cNvPr id="404" name="Group 404"/>
          <p:cNvGrpSpPr/>
          <p:nvPr/>
        </p:nvGrpSpPr>
        <p:grpSpPr>
          <a:xfrm>
            <a:off x="2928865" y="2955887"/>
            <a:ext cx="2033898" cy="666314"/>
            <a:chOff x="0" y="0"/>
            <a:chExt cx="2033896" cy="666313"/>
          </a:xfrm>
        </p:grpSpPr>
        <p:sp>
          <p:nvSpPr>
            <p:cNvPr id="402" name="Shape 402"/>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a:solidFill>
                    <a:srgbClr val="FFFFFF"/>
                  </a:solidFill>
                </a:defRPr>
              </a:pPr>
            </a:p>
          </p:txBody>
        </p:sp>
        <p:sp>
          <p:nvSpPr>
            <p:cNvPr id="403" name="Shape 403"/>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a:t>
              </a:r>
            </a:p>
          </p:txBody>
        </p:sp>
      </p:grpSp>
      <p:grpSp>
        <p:nvGrpSpPr>
          <p:cNvPr id="407" name="Group 407"/>
          <p:cNvGrpSpPr/>
          <p:nvPr/>
        </p:nvGrpSpPr>
        <p:grpSpPr>
          <a:xfrm>
            <a:off x="5099460" y="2955887"/>
            <a:ext cx="2033898" cy="666314"/>
            <a:chOff x="0" y="0"/>
            <a:chExt cx="2033896" cy="666313"/>
          </a:xfrm>
        </p:grpSpPr>
        <p:sp>
          <p:nvSpPr>
            <p:cNvPr id="405" name="Shape 405"/>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06" name="Shape 406"/>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System.IO</a:t>
              </a:r>
            </a:p>
          </p:txBody>
        </p:sp>
      </p:grpSp>
      <p:grpSp>
        <p:nvGrpSpPr>
          <p:cNvPr id="410" name="Group 410"/>
          <p:cNvGrpSpPr/>
          <p:nvPr/>
        </p:nvGrpSpPr>
        <p:grpSpPr>
          <a:xfrm>
            <a:off x="7270056" y="2955887"/>
            <a:ext cx="2033898" cy="666314"/>
            <a:chOff x="0" y="0"/>
            <a:chExt cx="2033896" cy="666313"/>
          </a:xfrm>
        </p:grpSpPr>
        <p:sp>
          <p:nvSpPr>
            <p:cNvPr id="408" name="Shape 408"/>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09" name="Shape 409"/>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System.Linq</a:t>
              </a:r>
            </a:p>
          </p:txBody>
        </p:sp>
      </p:grpSp>
      <p:grpSp>
        <p:nvGrpSpPr>
          <p:cNvPr id="413" name="Group 413"/>
          <p:cNvGrpSpPr/>
          <p:nvPr/>
        </p:nvGrpSpPr>
        <p:grpSpPr>
          <a:xfrm>
            <a:off x="9440651" y="2955887"/>
            <a:ext cx="2033898" cy="666314"/>
            <a:chOff x="0" y="0"/>
            <a:chExt cx="2033896" cy="666313"/>
          </a:xfrm>
        </p:grpSpPr>
        <p:sp>
          <p:nvSpPr>
            <p:cNvPr id="411" name="Shape 411"/>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12" name="Shape 412"/>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System.Xml</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80"/>
                                        </p:tgtEl>
                                        <p:attrNameLst>
                                          <p:attrName>style.visibility</p:attrName>
                                        </p:attrNameLst>
                                      </p:cBhvr>
                                      <p:to>
                                        <p:strVal val="visible"/>
                                      </p:to>
                                    </p:set>
                                    <p:animEffect filter="dissolve" transition="in">
                                      <p:cBhvr>
                                        <p:cTn id="7" dur="5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0"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title"/>
          </p:nvPr>
        </p:nvSpPr>
        <p:spPr>
          <a:xfrm>
            <a:off x="269239" y="289510"/>
            <a:ext cx="11655842" cy="899667"/>
          </a:xfrm>
          <a:prstGeom prst="rect">
            <a:avLst/>
          </a:prstGeom>
        </p:spPr>
        <p:txBody>
          <a:bodyPr/>
          <a:lstStyle/>
          <a:p>
            <a:pPr/>
            <a:r>
              <a:t>iOS – 100% API Coverage</a:t>
            </a:r>
          </a:p>
        </p:txBody>
      </p:sp>
      <p:grpSp>
        <p:nvGrpSpPr>
          <p:cNvPr id="433" name="Group 433"/>
          <p:cNvGrpSpPr/>
          <p:nvPr/>
        </p:nvGrpSpPr>
        <p:grpSpPr>
          <a:xfrm>
            <a:off x="758271" y="2159064"/>
            <a:ext cx="10716278" cy="666314"/>
            <a:chOff x="0" y="0"/>
            <a:chExt cx="10716277" cy="666313"/>
          </a:xfrm>
        </p:grpSpPr>
        <p:grpSp>
          <p:nvGrpSpPr>
            <p:cNvPr id="420" name="Group 420"/>
            <p:cNvGrpSpPr/>
            <p:nvPr/>
          </p:nvGrpSpPr>
          <p:grpSpPr>
            <a:xfrm>
              <a:off x="0" y="0"/>
              <a:ext cx="2033897" cy="666314"/>
              <a:chOff x="0" y="0"/>
              <a:chExt cx="2033896" cy="666313"/>
            </a:xfrm>
          </p:grpSpPr>
          <p:sp>
            <p:nvSpPr>
              <p:cNvPr id="418" name="Shape 418"/>
              <p:cNvSpPr/>
              <p:nvPr/>
            </p:nvSpPr>
            <p:spPr>
              <a:xfrm>
                <a:off x="0" y="0"/>
                <a:ext cx="2033897" cy="666314"/>
              </a:xfrm>
              <a:prstGeom prst="roundRect">
                <a:avLst>
                  <a:gd name="adj" fmla="val 0"/>
                </a:avLst>
              </a:prstGeom>
              <a:solidFill>
                <a:srgbClr val="9570D5"/>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19" name="Shape 419"/>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MapKit</a:t>
                </a:r>
              </a:p>
            </p:txBody>
          </p:sp>
        </p:grpSp>
        <p:grpSp>
          <p:nvGrpSpPr>
            <p:cNvPr id="423" name="Group 423"/>
            <p:cNvGrpSpPr/>
            <p:nvPr/>
          </p:nvGrpSpPr>
          <p:grpSpPr>
            <a:xfrm>
              <a:off x="2170594" y="0"/>
              <a:ext cx="2033898" cy="666314"/>
              <a:chOff x="0" y="0"/>
              <a:chExt cx="2033896" cy="666313"/>
            </a:xfrm>
          </p:grpSpPr>
          <p:sp>
            <p:nvSpPr>
              <p:cNvPr id="421" name="Shape 421"/>
              <p:cNvSpPr/>
              <p:nvPr/>
            </p:nvSpPr>
            <p:spPr>
              <a:xfrm>
                <a:off x="0" y="0"/>
                <a:ext cx="2033897" cy="666314"/>
              </a:xfrm>
              <a:prstGeom prst="roundRect">
                <a:avLst>
                  <a:gd name="adj" fmla="val 0"/>
                </a:avLst>
              </a:prstGeom>
              <a:solidFill>
                <a:srgbClr val="9570D5"/>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22" name="Shape 422"/>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UIKit</a:t>
                </a:r>
              </a:p>
            </p:txBody>
          </p:sp>
        </p:grpSp>
        <p:grpSp>
          <p:nvGrpSpPr>
            <p:cNvPr id="426" name="Group 426"/>
            <p:cNvGrpSpPr/>
            <p:nvPr/>
          </p:nvGrpSpPr>
          <p:grpSpPr>
            <a:xfrm>
              <a:off x="4341189" y="0"/>
              <a:ext cx="2033898" cy="666314"/>
              <a:chOff x="0" y="0"/>
              <a:chExt cx="2033896" cy="666313"/>
            </a:xfrm>
          </p:grpSpPr>
          <p:sp>
            <p:nvSpPr>
              <p:cNvPr id="424" name="Shape 424"/>
              <p:cNvSpPr/>
              <p:nvPr/>
            </p:nvSpPr>
            <p:spPr>
              <a:xfrm>
                <a:off x="0" y="0"/>
                <a:ext cx="2033897" cy="666314"/>
              </a:xfrm>
              <a:prstGeom prst="roundRect">
                <a:avLst>
                  <a:gd name="adj" fmla="val 0"/>
                </a:avLst>
              </a:prstGeom>
              <a:solidFill>
                <a:srgbClr val="9570D5"/>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25" name="Shape 425"/>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iBeacon</a:t>
                </a:r>
              </a:p>
            </p:txBody>
          </p:sp>
        </p:grpSp>
        <p:grpSp>
          <p:nvGrpSpPr>
            <p:cNvPr id="429" name="Group 429"/>
            <p:cNvGrpSpPr/>
            <p:nvPr/>
          </p:nvGrpSpPr>
          <p:grpSpPr>
            <a:xfrm>
              <a:off x="6511784" y="0"/>
              <a:ext cx="2033898" cy="666314"/>
              <a:chOff x="0" y="0"/>
              <a:chExt cx="2033896" cy="666313"/>
            </a:xfrm>
          </p:grpSpPr>
          <p:sp>
            <p:nvSpPr>
              <p:cNvPr id="427" name="Shape 427"/>
              <p:cNvSpPr/>
              <p:nvPr/>
            </p:nvSpPr>
            <p:spPr>
              <a:xfrm>
                <a:off x="0" y="0"/>
                <a:ext cx="2033897" cy="666314"/>
              </a:xfrm>
              <a:prstGeom prst="roundRect">
                <a:avLst>
                  <a:gd name="adj" fmla="val 0"/>
                </a:avLst>
              </a:prstGeom>
              <a:solidFill>
                <a:srgbClr val="9570D5"/>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28" name="Shape 428"/>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CoreGraphics</a:t>
                </a:r>
              </a:p>
            </p:txBody>
          </p:sp>
        </p:grpSp>
        <p:grpSp>
          <p:nvGrpSpPr>
            <p:cNvPr id="432" name="Group 432"/>
            <p:cNvGrpSpPr/>
            <p:nvPr/>
          </p:nvGrpSpPr>
          <p:grpSpPr>
            <a:xfrm>
              <a:off x="8682380" y="0"/>
              <a:ext cx="2033898" cy="666314"/>
              <a:chOff x="0" y="0"/>
              <a:chExt cx="2033896" cy="666313"/>
            </a:xfrm>
          </p:grpSpPr>
          <p:sp>
            <p:nvSpPr>
              <p:cNvPr id="430" name="Shape 430"/>
              <p:cNvSpPr/>
              <p:nvPr/>
            </p:nvSpPr>
            <p:spPr>
              <a:xfrm>
                <a:off x="0" y="0"/>
                <a:ext cx="2033897" cy="666314"/>
              </a:xfrm>
              <a:prstGeom prst="roundRect">
                <a:avLst>
                  <a:gd name="adj" fmla="val 0"/>
                </a:avLst>
              </a:prstGeom>
              <a:solidFill>
                <a:srgbClr val="9570D5"/>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31" name="Shape 431"/>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CoreMotion</a:t>
                </a:r>
              </a:p>
            </p:txBody>
          </p:sp>
        </p:grpSp>
      </p:grpSp>
      <p:pic>
        <p:nvPicPr>
          <p:cNvPr id="434" name="image20.pdf" descr="C_logo.pdf"/>
          <p:cNvPicPr>
            <a:picLocks noChangeAspect="1"/>
          </p:cNvPicPr>
          <p:nvPr/>
        </p:nvPicPr>
        <p:blipFill>
          <a:blip r:embed="rId3">
            <a:extLst/>
          </a:blip>
          <a:stretch>
            <a:fillRect/>
          </a:stretch>
        </p:blipFill>
        <p:spPr>
          <a:xfrm>
            <a:off x="5509195" y="5371253"/>
            <a:ext cx="1173610" cy="910147"/>
          </a:xfrm>
          <a:prstGeom prst="rect">
            <a:avLst/>
          </a:prstGeom>
          <a:ln w="12700">
            <a:miter lim="400000"/>
          </a:ln>
        </p:spPr>
      </p:pic>
      <p:sp>
        <p:nvSpPr>
          <p:cNvPr id="435" name="Shape 435"/>
          <p:cNvSpPr/>
          <p:nvPr/>
        </p:nvSpPr>
        <p:spPr>
          <a:xfrm flipH="1" rot="5400000">
            <a:off x="5934145" y="-393257"/>
            <a:ext cx="373511" cy="10707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09"/>
                  <a:pt x="10800" y="21173"/>
                </a:cubicBezTo>
                <a:lnTo>
                  <a:pt x="10800" y="11227"/>
                </a:lnTo>
                <a:cubicBezTo>
                  <a:pt x="10800" y="10991"/>
                  <a:pt x="5965" y="10800"/>
                  <a:pt x="0" y="10800"/>
                </a:cubicBezTo>
                <a:cubicBezTo>
                  <a:pt x="5965" y="10800"/>
                  <a:pt x="10800" y="10609"/>
                  <a:pt x="10800" y="10373"/>
                </a:cubicBezTo>
                <a:lnTo>
                  <a:pt x="10800" y="427"/>
                </a:lnTo>
                <a:cubicBezTo>
                  <a:pt x="10800" y="191"/>
                  <a:pt x="15635" y="0"/>
                  <a:pt x="21600" y="0"/>
                </a:cubicBezTo>
              </a:path>
            </a:pathLst>
          </a:custGeom>
          <a:ln w="19050" cap="rnd">
            <a:solidFill>
              <a:srgbClr val="9570D5"/>
            </a:solidFill>
          </a:ln>
        </p:spPr>
        <p:txBody>
          <a:bodyPr lIns="34294" tIns="34294" rIns="34294" bIns="34294" anchor="ctr"/>
          <a:lstStyle/>
          <a:p>
            <a:pPr algn="ctr" defTabSz="914366">
              <a:defRPr sz="1700">
                <a:ln w="38099">
                  <a:solidFill>
                    <a:srgbClr val="000000"/>
                  </a:solidFill>
                </a:ln>
              </a:defRPr>
            </a:pPr>
          </a:p>
        </p:txBody>
      </p:sp>
      <p:grpSp>
        <p:nvGrpSpPr>
          <p:cNvPr id="438" name="Group 438"/>
          <p:cNvGrpSpPr/>
          <p:nvPr/>
        </p:nvGrpSpPr>
        <p:grpSpPr>
          <a:xfrm>
            <a:off x="753780" y="3765158"/>
            <a:ext cx="2033897" cy="666314"/>
            <a:chOff x="0" y="0"/>
            <a:chExt cx="2033896" cy="666313"/>
          </a:xfrm>
        </p:grpSpPr>
        <p:sp>
          <p:nvSpPr>
            <p:cNvPr id="436" name="Shape 436"/>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37" name="Shape 437"/>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System.Data</a:t>
              </a:r>
            </a:p>
          </p:txBody>
        </p:sp>
      </p:grpSp>
      <p:grpSp>
        <p:nvGrpSpPr>
          <p:cNvPr id="441" name="Group 441"/>
          <p:cNvGrpSpPr/>
          <p:nvPr/>
        </p:nvGrpSpPr>
        <p:grpSpPr>
          <a:xfrm>
            <a:off x="2924374" y="3765158"/>
            <a:ext cx="2033898" cy="666314"/>
            <a:chOff x="0" y="0"/>
            <a:chExt cx="2033896" cy="666313"/>
          </a:xfrm>
        </p:grpSpPr>
        <p:sp>
          <p:nvSpPr>
            <p:cNvPr id="439" name="Shape 439"/>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40" name="Shape 440"/>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System.Windows</a:t>
              </a:r>
            </a:p>
          </p:txBody>
        </p:sp>
      </p:grpSp>
      <p:grpSp>
        <p:nvGrpSpPr>
          <p:cNvPr id="444" name="Group 444"/>
          <p:cNvGrpSpPr/>
          <p:nvPr/>
        </p:nvGrpSpPr>
        <p:grpSpPr>
          <a:xfrm>
            <a:off x="5094970" y="3765158"/>
            <a:ext cx="2033898" cy="666314"/>
            <a:chOff x="0" y="0"/>
            <a:chExt cx="2033896" cy="666313"/>
          </a:xfrm>
        </p:grpSpPr>
        <p:sp>
          <p:nvSpPr>
            <p:cNvPr id="442" name="Shape 442"/>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43" name="Shape 443"/>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System.Numerics</a:t>
              </a:r>
            </a:p>
          </p:txBody>
        </p:sp>
      </p:grpSp>
      <p:grpSp>
        <p:nvGrpSpPr>
          <p:cNvPr id="447" name="Group 447"/>
          <p:cNvGrpSpPr/>
          <p:nvPr/>
        </p:nvGrpSpPr>
        <p:grpSpPr>
          <a:xfrm>
            <a:off x="7265565" y="3765158"/>
            <a:ext cx="2033898" cy="666314"/>
            <a:chOff x="0" y="0"/>
            <a:chExt cx="2033896" cy="666313"/>
          </a:xfrm>
        </p:grpSpPr>
        <p:sp>
          <p:nvSpPr>
            <p:cNvPr id="445" name="Shape 445"/>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46" name="Shape 446"/>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System.Core</a:t>
              </a:r>
            </a:p>
          </p:txBody>
        </p:sp>
      </p:grpSp>
      <p:grpSp>
        <p:nvGrpSpPr>
          <p:cNvPr id="450" name="Group 450"/>
          <p:cNvGrpSpPr/>
          <p:nvPr/>
        </p:nvGrpSpPr>
        <p:grpSpPr>
          <a:xfrm>
            <a:off x="9436161" y="3765158"/>
            <a:ext cx="2033898" cy="666314"/>
            <a:chOff x="0" y="0"/>
            <a:chExt cx="2033896" cy="666313"/>
          </a:xfrm>
        </p:grpSpPr>
        <p:sp>
          <p:nvSpPr>
            <p:cNvPr id="448" name="Shape 448"/>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400">
                  <a:solidFill>
                    <a:srgbClr val="FFFFFF"/>
                  </a:solidFill>
                </a:defRPr>
              </a:pPr>
            </a:p>
          </p:txBody>
        </p:sp>
        <p:sp>
          <p:nvSpPr>
            <p:cNvPr id="449" name="Shape 449"/>
            <p:cNvSpPr/>
            <p:nvPr/>
          </p:nvSpPr>
          <p:spPr>
            <a:xfrm>
              <a:off x="0" y="179486"/>
              <a:ext cx="2033897"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400">
                  <a:solidFill>
                    <a:srgbClr val="FFFFFF"/>
                  </a:solidFill>
                </a:defRPr>
              </a:lvl1pPr>
            </a:lstStyle>
            <a:p>
              <a:pPr/>
              <a:r>
                <a:t>System.ServiceModel</a:t>
              </a:r>
            </a:p>
          </p:txBody>
        </p:sp>
      </p:grpSp>
      <p:grpSp>
        <p:nvGrpSpPr>
          <p:cNvPr id="453" name="Group 453"/>
          <p:cNvGrpSpPr/>
          <p:nvPr/>
        </p:nvGrpSpPr>
        <p:grpSpPr>
          <a:xfrm>
            <a:off x="758271" y="2955887"/>
            <a:ext cx="2033898" cy="666314"/>
            <a:chOff x="0" y="0"/>
            <a:chExt cx="2033896" cy="666313"/>
          </a:xfrm>
        </p:grpSpPr>
        <p:sp>
          <p:nvSpPr>
            <p:cNvPr id="451" name="Shape 451"/>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52" name="Shape 452"/>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System.Net</a:t>
              </a:r>
            </a:p>
          </p:txBody>
        </p:sp>
      </p:grpSp>
      <p:grpSp>
        <p:nvGrpSpPr>
          <p:cNvPr id="456" name="Group 456"/>
          <p:cNvGrpSpPr/>
          <p:nvPr/>
        </p:nvGrpSpPr>
        <p:grpSpPr>
          <a:xfrm>
            <a:off x="2928865" y="2955887"/>
            <a:ext cx="2033898" cy="666314"/>
            <a:chOff x="0" y="0"/>
            <a:chExt cx="2033896" cy="666313"/>
          </a:xfrm>
        </p:grpSpPr>
        <p:sp>
          <p:nvSpPr>
            <p:cNvPr id="454" name="Shape 454"/>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a:solidFill>
                    <a:srgbClr val="FFFFFF"/>
                  </a:solidFill>
                </a:defRPr>
              </a:pPr>
            </a:p>
          </p:txBody>
        </p:sp>
        <p:sp>
          <p:nvSpPr>
            <p:cNvPr id="455" name="Shape 455"/>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a:t>
              </a:r>
            </a:p>
          </p:txBody>
        </p:sp>
      </p:grpSp>
      <p:grpSp>
        <p:nvGrpSpPr>
          <p:cNvPr id="459" name="Group 459"/>
          <p:cNvGrpSpPr/>
          <p:nvPr/>
        </p:nvGrpSpPr>
        <p:grpSpPr>
          <a:xfrm>
            <a:off x="5099460" y="2955887"/>
            <a:ext cx="2033898" cy="666314"/>
            <a:chOff x="0" y="0"/>
            <a:chExt cx="2033896" cy="666313"/>
          </a:xfrm>
        </p:grpSpPr>
        <p:sp>
          <p:nvSpPr>
            <p:cNvPr id="457" name="Shape 457"/>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58" name="Shape 458"/>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System.IO</a:t>
              </a:r>
            </a:p>
          </p:txBody>
        </p:sp>
      </p:grpSp>
      <p:grpSp>
        <p:nvGrpSpPr>
          <p:cNvPr id="462" name="Group 462"/>
          <p:cNvGrpSpPr/>
          <p:nvPr/>
        </p:nvGrpSpPr>
        <p:grpSpPr>
          <a:xfrm>
            <a:off x="7270056" y="2955887"/>
            <a:ext cx="2033898" cy="666314"/>
            <a:chOff x="0" y="0"/>
            <a:chExt cx="2033896" cy="666313"/>
          </a:xfrm>
        </p:grpSpPr>
        <p:sp>
          <p:nvSpPr>
            <p:cNvPr id="460" name="Shape 460"/>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61" name="Shape 461"/>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System.Linq</a:t>
              </a:r>
            </a:p>
          </p:txBody>
        </p:sp>
      </p:grpSp>
      <p:grpSp>
        <p:nvGrpSpPr>
          <p:cNvPr id="465" name="Group 465"/>
          <p:cNvGrpSpPr/>
          <p:nvPr/>
        </p:nvGrpSpPr>
        <p:grpSpPr>
          <a:xfrm>
            <a:off x="9440651" y="2955887"/>
            <a:ext cx="2033898" cy="666314"/>
            <a:chOff x="0" y="0"/>
            <a:chExt cx="2033896" cy="666313"/>
          </a:xfrm>
        </p:grpSpPr>
        <p:sp>
          <p:nvSpPr>
            <p:cNvPr id="463" name="Shape 463"/>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64" name="Shape 464"/>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System.Xml</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33"/>
                                        </p:tgtEl>
                                        <p:attrNameLst>
                                          <p:attrName>style.visibility</p:attrName>
                                        </p:attrNameLst>
                                      </p:cBhvr>
                                      <p:to>
                                        <p:strVal val="visible"/>
                                      </p:to>
                                    </p:set>
                                    <p:animEffect filter="dissolve" transition="in">
                                      <p:cBhvr>
                                        <p:cTn id="7" dur="5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3"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Shape 469"/>
          <p:cNvSpPr/>
          <p:nvPr>
            <p:ph type="title"/>
          </p:nvPr>
        </p:nvSpPr>
        <p:spPr>
          <a:xfrm>
            <a:off x="269239" y="289510"/>
            <a:ext cx="11655842" cy="899667"/>
          </a:xfrm>
          <a:prstGeom prst="rect">
            <a:avLst/>
          </a:prstGeom>
        </p:spPr>
        <p:txBody>
          <a:bodyPr/>
          <a:lstStyle/>
          <a:p>
            <a:pPr/>
            <a:r>
              <a:t>Android – 100% API Coverage</a:t>
            </a:r>
          </a:p>
        </p:txBody>
      </p:sp>
      <p:grpSp>
        <p:nvGrpSpPr>
          <p:cNvPr id="472" name="Group 472"/>
          <p:cNvGrpSpPr/>
          <p:nvPr/>
        </p:nvGrpSpPr>
        <p:grpSpPr>
          <a:xfrm>
            <a:off x="758271" y="2159064"/>
            <a:ext cx="2033898" cy="666314"/>
            <a:chOff x="0" y="0"/>
            <a:chExt cx="2033896" cy="666313"/>
          </a:xfrm>
        </p:grpSpPr>
        <p:sp>
          <p:nvSpPr>
            <p:cNvPr id="470" name="Shape 470"/>
            <p:cNvSpPr/>
            <p:nvPr/>
          </p:nvSpPr>
          <p:spPr>
            <a:xfrm>
              <a:off x="0" y="0"/>
              <a:ext cx="2033897" cy="666314"/>
            </a:xfrm>
            <a:prstGeom prst="roundRect">
              <a:avLst>
                <a:gd name="adj" fmla="val 0"/>
              </a:avLst>
            </a:prstGeom>
            <a:solidFill>
              <a:srgbClr val="6FBD23"/>
            </a:solidFill>
            <a:ln w="12700" cap="flat">
              <a:noFill/>
              <a:miter lim="400000"/>
            </a:ln>
            <a:effectLst/>
          </p:spPr>
          <p:txBody>
            <a:bodyPr wrap="square" lIns="34294" tIns="34294" rIns="34294" bIns="34294" numCol="1" anchor="ctr">
              <a:noAutofit/>
            </a:bodyPr>
            <a:lstStyle/>
            <a:p>
              <a:pPr algn="ctr" defTabSz="914366">
                <a:defRPr>
                  <a:solidFill>
                    <a:srgbClr val="FFFFFF"/>
                  </a:solidFill>
                </a:defRPr>
              </a:pPr>
            </a:p>
          </p:txBody>
        </p:sp>
        <p:sp>
          <p:nvSpPr>
            <p:cNvPr id="471" name="Shape 471"/>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Text-to-speech</a:t>
              </a:r>
            </a:p>
          </p:txBody>
        </p:sp>
      </p:grpSp>
      <p:grpSp>
        <p:nvGrpSpPr>
          <p:cNvPr id="475" name="Group 475"/>
          <p:cNvGrpSpPr/>
          <p:nvPr/>
        </p:nvGrpSpPr>
        <p:grpSpPr>
          <a:xfrm>
            <a:off x="2928865" y="2159064"/>
            <a:ext cx="2033898" cy="666314"/>
            <a:chOff x="0" y="0"/>
            <a:chExt cx="2033896" cy="666313"/>
          </a:xfrm>
        </p:grpSpPr>
        <p:sp>
          <p:nvSpPr>
            <p:cNvPr id="473" name="Shape 473"/>
            <p:cNvSpPr/>
            <p:nvPr/>
          </p:nvSpPr>
          <p:spPr>
            <a:xfrm>
              <a:off x="0" y="0"/>
              <a:ext cx="2033897" cy="666314"/>
            </a:xfrm>
            <a:prstGeom prst="roundRect">
              <a:avLst>
                <a:gd name="adj" fmla="val 0"/>
              </a:avLst>
            </a:prstGeom>
            <a:solidFill>
              <a:srgbClr val="6FBD23"/>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74" name="Shape 474"/>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ActionBar</a:t>
              </a:r>
            </a:p>
          </p:txBody>
        </p:sp>
      </p:grpSp>
      <p:grpSp>
        <p:nvGrpSpPr>
          <p:cNvPr id="478" name="Group 478"/>
          <p:cNvGrpSpPr/>
          <p:nvPr/>
        </p:nvGrpSpPr>
        <p:grpSpPr>
          <a:xfrm>
            <a:off x="5099460" y="2159064"/>
            <a:ext cx="2033898" cy="666314"/>
            <a:chOff x="0" y="0"/>
            <a:chExt cx="2033896" cy="666313"/>
          </a:xfrm>
        </p:grpSpPr>
        <p:sp>
          <p:nvSpPr>
            <p:cNvPr id="476" name="Shape 476"/>
            <p:cNvSpPr/>
            <p:nvPr/>
          </p:nvSpPr>
          <p:spPr>
            <a:xfrm>
              <a:off x="0" y="0"/>
              <a:ext cx="2033897" cy="666314"/>
            </a:xfrm>
            <a:prstGeom prst="roundRect">
              <a:avLst>
                <a:gd name="adj" fmla="val 0"/>
              </a:avLst>
            </a:prstGeom>
            <a:solidFill>
              <a:srgbClr val="6FBD23"/>
            </a:solidFill>
            <a:ln w="12700" cap="flat">
              <a:noFill/>
              <a:miter lim="400000"/>
            </a:ln>
            <a:effectLst/>
          </p:spPr>
          <p:txBody>
            <a:bodyPr wrap="square" lIns="34294" tIns="34294" rIns="34294" bIns="34294" numCol="1" anchor="ctr">
              <a:noAutofit/>
            </a:bodyPr>
            <a:lstStyle/>
            <a:p>
              <a:pPr algn="ctr" defTabSz="914366">
                <a:defRPr>
                  <a:solidFill>
                    <a:srgbClr val="FFFFFF"/>
                  </a:solidFill>
                </a:defRPr>
              </a:pPr>
            </a:p>
          </p:txBody>
        </p:sp>
        <p:sp>
          <p:nvSpPr>
            <p:cNvPr id="477" name="Shape 477"/>
            <p:cNvSpPr/>
            <p:nvPr/>
          </p:nvSpPr>
          <p:spPr>
            <a:xfrm>
              <a:off x="0" y="173136"/>
              <a:ext cx="203389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500">
                  <a:solidFill>
                    <a:srgbClr val="FFFFFF"/>
                  </a:solidFill>
                </a:defRPr>
              </a:lvl1pPr>
            </a:lstStyle>
            <a:p>
              <a:pPr/>
              <a:r>
                <a:t>Printing Framework</a:t>
              </a:r>
            </a:p>
          </p:txBody>
        </p:sp>
      </p:grpSp>
      <p:grpSp>
        <p:nvGrpSpPr>
          <p:cNvPr id="481" name="Group 481"/>
          <p:cNvGrpSpPr/>
          <p:nvPr/>
        </p:nvGrpSpPr>
        <p:grpSpPr>
          <a:xfrm>
            <a:off x="7270056" y="2159064"/>
            <a:ext cx="2033898" cy="666314"/>
            <a:chOff x="0" y="0"/>
            <a:chExt cx="2033896" cy="666313"/>
          </a:xfrm>
        </p:grpSpPr>
        <p:sp>
          <p:nvSpPr>
            <p:cNvPr id="479" name="Shape 479"/>
            <p:cNvSpPr/>
            <p:nvPr/>
          </p:nvSpPr>
          <p:spPr>
            <a:xfrm>
              <a:off x="0" y="0"/>
              <a:ext cx="2033897" cy="666314"/>
            </a:xfrm>
            <a:prstGeom prst="roundRect">
              <a:avLst>
                <a:gd name="adj" fmla="val 0"/>
              </a:avLst>
            </a:prstGeom>
            <a:solidFill>
              <a:srgbClr val="6FBD23"/>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80" name="Shape 480"/>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Renderscript</a:t>
              </a:r>
            </a:p>
          </p:txBody>
        </p:sp>
      </p:grpSp>
      <p:grpSp>
        <p:nvGrpSpPr>
          <p:cNvPr id="484" name="Group 484"/>
          <p:cNvGrpSpPr/>
          <p:nvPr/>
        </p:nvGrpSpPr>
        <p:grpSpPr>
          <a:xfrm>
            <a:off x="9440651" y="2159064"/>
            <a:ext cx="2033898" cy="666314"/>
            <a:chOff x="0" y="0"/>
            <a:chExt cx="2033896" cy="666313"/>
          </a:xfrm>
        </p:grpSpPr>
        <p:sp>
          <p:nvSpPr>
            <p:cNvPr id="482" name="Shape 482"/>
            <p:cNvSpPr/>
            <p:nvPr/>
          </p:nvSpPr>
          <p:spPr>
            <a:xfrm>
              <a:off x="0" y="0"/>
              <a:ext cx="2033897" cy="666314"/>
            </a:xfrm>
            <a:prstGeom prst="roundRect">
              <a:avLst>
                <a:gd name="adj" fmla="val 0"/>
              </a:avLst>
            </a:prstGeom>
            <a:solidFill>
              <a:srgbClr val="6FBD23"/>
            </a:solidFill>
            <a:ln w="12700" cap="flat">
              <a:noFill/>
              <a:miter lim="400000"/>
            </a:ln>
            <a:effectLst/>
          </p:spPr>
          <p:txBody>
            <a:bodyPr wrap="square" lIns="34294" tIns="34294" rIns="34294" bIns="34294" numCol="1" anchor="ctr">
              <a:noAutofit/>
            </a:bodyPr>
            <a:lstStyle/>
            <a:p>
              <a:pPr algn="ctr" defTabSz="914366">
                <a:defRPr>
                  <a:solidFill>
                    <a:srgbClr val="FFFFFF"/>
                  </a:solidFill>
                </a:defRPr>
              </a:pPr>
            </a:p>
          </p:txBody>
        </p:sp>
        <p:sp>
          <p:nvSpPr>
            <p:cNvPr id="483" name="Shape 483"/>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NFC</a:t>
              </a:r>
            </a:p>
          </p:txBody>
        </p:sp>
      </p:grpSp>
      <p:pic>
        <p:nvPicPr>
          <p:cNvPr id="485" name="image20.pdf" descr="C_logo.pdf"/>
          <p:cNvPicPr>
            <a:picLocks noChangeAspect="1"/>
          </p:cNvPicPr>
          <p:nvPr/>
        </p:nvPicPr>
        <p:blipFill>
          <a:blip r:embed="rId3">
            <a:extLst/>
          </a:blip>
          <a:stretch>
            <a:fillRect/>
          </a:stretch>
        </p:blipFill>
        <p:spPr>
          <a:xfrm>
            <a:off x="5509195" y="5371253"/>
            <a:ext cx="1173610" cy="910147"/>
          </a:xfrm>
          <a:prstGeom prst="rect">
            <a:avLst/>
          </a:prstGeom>
          <a:ln w="12700">
            <a:miter lim="400000"/>
          </a:ln>
        </p:spPr>
      </p:pic>
      <p:sp>
        <p:nvSpPr>
          <p:cNvPr id="486" name="Shape 486"/>
          <p:cNvSpPr/>
          <p:nvPr/>
        </p:nvSpPr>
        <p:spPr>
          <a:xfrm flipH="1" rot="5400000">
            <a:off x="5934145" y="-393257"/>
            <a:ext cx="373511" cy="10707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09"/>
                  <a:pt x="10800" y="21173"/>
                </a:cubicBezTo>
                <a:lnTo>
                  <a:pt x="10800" y="11227"/>
                </a:lnTo>
                <a:cubicBezTo>
                  <a:pt x="10800" y="10991"/>
                  <a:pt x="5965" y="10800"/>
                  <a:pt x="0" y="10800"/>
                </a:cubicBezTo>
                <a:cubicBezTo>
                  <a:pt x="5965" y="10800"/>
                  <a:pt x="10800" y="10609"/>
                  <a:pt x="10800" y="10373"/>
                </a:cubicBezTo>
                <a:lnTo>
                  <a:pt x="10800" y="427"/>
                </a:lnTo>
                <a:cubicBezTo>
                  <a:pt x="10800" y="191"/>
                  <a:pt x="15635" y="0"/>
                  <a:pt x="21600" y="0"/>
                </a:cubicBezTo>
              </a:path>
            </a:pathLst>
          </a:custGeom>
          <a:ln w="19050" cap="rnd">
            <a:solidFill>
              <a:srgbClr val="6FBD23"/>
            </a:solidFill>
          </a:ln>
        </p:spPr>
        <p:txBody>
          <a:bodyPr lIns="34294" tIns="34294" rIns="34294" bIns="34294" anchor="ctr"/>
          <a:lstStyle/>
          <a:p>
            <a:pPr algn="ctr" defTabSz="914366">
              <a:defRPr sz="1700">
                <a:ln w="38099">
                  <a:solidFill>
                    <a:srgbClr val="000000"/>
                  </a:solidFill>
                </a:ln>
              </a:defRPr>
            </a:pPr>
          </a:p>
        </p:txBody>
      </p:sp>
      <p:grpSp>
        <p:nvGrpSpPr>
          <p:cNvPr id="489" name="Group 489"/>
          <p:cNvGrpSpPr/>
          <p:nvPr/>
        </p:nvGrpSpPr>
        <p:grpSpPr>
          <a:xfrm>
            <a:off x="753780" y="3765158"/>
            <a:ext cx="2033897" cy="666314"/>
            <a:chOff x="0" y="0"/>
            <a:chExt cx="2033896" cy="666313"/>
          </a:xfrm>
        </p:grpSpPr>
        <p:sp>
          <p:nvSpPr>
            <p:cNvPr id="487" name="Shape 487"/>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88" name="Shape 488"/>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System.Data</a:t>
              </a:r>
            </a:p>
          </p:txBody>
        </p:sp>
      </p:grpSp>
      <p:grpSp>
        <p:nvGrpSpPr>
          <p:cNvPr id="492" name="Group 492"/>
          <p:cNvGrpSpPr/>
          <p:nvPr/>
        </p:nvGrpSpPr>
        <p:grpSpPr>
          <a:xfrm>
            <a:off x="2924374" y="3765158"/>
            <a:ext cx="2033898" cy="666314"/>
            <a:chOff x="0" y="0"/>
            <a:chExt cx="2033896" cy="666313"/>
          </a:xfrm>
        </p:grpSpPr>
        <p:sp>
          <p:nvSpPr>
            <p:cNvPr id="490" name="Shape 490"/>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91" name="Shape 491"/>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System.Windows</a:t>
              </a:r>
            </a:p>
          </p:txBody>
        </p:sp>
      </p:grpSp>
      <p:grpSp>
        <p:nvGrpSpPr>
          <p:cNvPr id="495" name="Group 495"/>
          <p:cNvGrpSpPr/>
          <p:nvPr/>
        </p:nvGrpSpPr>
        <p:grpSpPr>
          <a:xfrm>
            <a:off x="5094970" y="3765158"/>
            <a:ext cx="2033898" cy="666314"/>
            <a:chOff x="0" y="0"/>
            <a:chExt cx="2033896" cy="666313"/>
          </a:xfrm>
        </p:grpSpPr>
        <p:sp>
          <p:nvSpPr>
            <p:cNvPr id="493" name="Shape 493"/>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94" name="Shape 494"/>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System.Numerics</a:t>
              </a:r>
            </a:p>
          </p:txBody>
        </p:sp>
      </p:grpSp>
      <p:grpSp>
        <p:nvGrpSpPr>
          <p:cNvPr id="498" name="Group 498"/>
          <p:cNvGrpSpPr/>
          <p:nvPr/>
        </p:nvGrpSpPr>
        <p:grpSpPr>
          <a:xfrm>
            <a:off x="7265565" y="3765158"/>
            <a:ext cx="2033898" cy="666314"/>
            <a:chOff x="0" y="0"/>
            <a:chExt cx="2033896" cy="666313"/>
          </a:xfrm>
        </p:grpSpPr>
        <p:sp>
          <p:nvSpPr>
            <p:cNvPr id="496" name="Shape 496"/>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497" name="Shape 497"/>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System.Core</a:t>
              </a:r>
            </a:p>
          </p:txBody>
        </p:sp>
      </p:grpSp>
      <p:grpSp>
        <p:nvGrpSpPr>
          <p:cNvPr id="501" name="Group 501"/>
          <p:cNvGrpSpPr/>
          <p:nvPr/>
        </p:nvGrpSpPr>
        <p:grpSpPr>
          <a:xfrm>
            <a:off x="9436161" y="3765158"/>
            <a:ext cx="2033898" cy="666314"/>
            <a:chOff x="0" y="0"/>
            <a:chExt cx="2033896" cy="666313"/>
          </a:xfrm>
        </p:grpSpPr>
        <p:sp>
          <p:nvSpPr>
            <p:cNvPr id="499" name="Shape 499"/>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400">
                  <a:solidFill>
                    <a:srgbClr val="FFFFFF"/>
                  </a:solidFill>
                </a:defRPr>
              </a:pPr>
            </a:p>
          </p:txBody>
        </p:sp>
        <p:sp>
          <p:nvSpPr>
            <p:cNvPr id="500" name="Shape 500"/>
            <p:cNvSpPr/>
            <p:nvPr/>
          </p:nvSpPr>
          <p:spPr>
            <a:xfrm>
              <a:off x="0" y="179486"/>
              <a:ext cx="2033897"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400">
                  <a:solidFill>
                    <a:srgbClr val="FFFFFF"/>
                  </a:solidFill>
                </a:defRPr>
              </a:lvl1pPr>
            </a:lstStyle>
            <a:p>
              <a:pPr/>
              <a:r>
                <a:t>System.ServiceModel</a:t>
              </a:r>
            </a:p>
          </p:txBody>
        </p:sp>
      </p:grpSp>
      <p:grpSp>
        <p:nvGrpSpPr>
          <p:cNvPr id="504" name="Group 504"/>
          <p:cNvGrpSpPr/>
          <p:nvPr/>
        </p:nvGrpSpPr>
        <p:grpSpPr>
          <a:xfrm>
            <a:off x="758271" y="2955887"/>
            <a:ext cx="2033898" cy="666314"/>
            <a:chOff x="0" y="0"/>
            <a:chExt cx="2033896" cy="666313"/>
          </a:xfrm>
        </p:grpSpPr>
        <p:sp>
          <p:nvSpPr>
            <p:cNvPr id="502" name="Shape 502"/>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503" name="Shape 503"/>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System.Net</a:t>
              </a:r>
            </a:p>
          </p:txBody>
        </p:sp>
      </p:grpSp>
      <p:grpSp>
        <p:nvGrpSpPr>
          <p:cNvPr id="507" name="Group 507"/>
          <p:cNvGrpSpPr/>
          <p:nvPr/>
        </p:nvGrpSpPr>
        <p:grpSpPr>
          <a:xfrm>
            <a:off x="2928865" y="2955887"/>
            <a:ext cx="2033898" cy="666314"/>
            <a:chOff x="0" y="0"/>
            <a:chExt cx="2033896" cy="666313"/>
          </a:xfrm>
        </p:grpSpPr>
        <p:sp>
          <p:nvSpPr>
            <p:cNvPr id="505" name="Shape 505"/>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a:solidFill>
                    <a:srgbClr val="FFFFFF"/>
                  </a:solidFill>
                </a:defRPr>
              </a:pPr>
            </a:p>
          </p:txBody>
        </p:sp>
        <p:sp>
          <p:nvSpPr>
            <p:cNvPr id="506" name="Shape 506"/>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a:t>
              </a:r>
            </a:p>
          </p:txBody>
        </p:sp>
      </p:grpSp>
      <p:grpSp>
        <p:nvGrpSpPr>
          <p:cNvPr id="510" name="Group 510"/>
          <p:cNvGrpSpPr/>
          <p:nvPr/>
        </p:nvGrpSpPr>
        <p:grpSpPr>
          <a:xfrm>
            <a:off x="5099460" y="2955887"/>
            <a:ext cx="2033898" cy="666314"/>
            <a:chOff x="0" y="0"/>
            <a:chExt cx="2033896" cy="666313"/>
          </a:xfrm>
        </p:grpSpPr>
        <p:sp>
          <p:nvSpPr>
            <p:cNvPr id="508" name="Shape 508"/>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509" name="Shape 509"/>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System.IO</a:t>
              </a:r>
            </a:p>
          </p:txBody>
        </p:sp>
      </p:grpSp>
      <p:grpSp>
        <p:nvGrpSpPr>
          <p:cNvPr id="513" name="Group 513"/>
          <p:cNvGrpSpPr/>
          <p:nvPr/>
        </p:nvGrpSpPr>
        <p:grpSpPr>
          <a:xfrm>
            <a:off x="7270056" y="2955887"/>
            <a:ext cx="2033898" cy="666314"/>
            <a:chOff x="0" y="0"/>
            <a:chExt cx="2033896" cy="666313"/>
          </a:xfrm>
        </p:grpSpPr>
        <p:sp>
          <p:nvSpPr>
            <p:cNvPr id="511" name="Shape 511"/>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512" name="Shape 512"/>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System.Linq</a:t>
              </a:r>
            </a:p>
          </p:txBody>
        </p:sp>
      </p:grpSp>
      <p:grpSp>
        <p:nvGrpSpPr>
          <p:cNvPr id="516" name="Group 516"/>
          <p:cNvGrpSpPr/>
          <p:nvPr/>
        </p:nvGrpSpPr>
        <p:grpSpPr>
          <a:xfrm>
            <a:off x="9440651" y="2955887"/>
            <a:ext cx="2033898" cy="666314"/>
            <a:chOff x="0" y="0"/>
            <a:chExt cx="2033896" cy="666313"/>
          </a:xfrm>
        </p:grpSpPr>
        <p:sp>
          <p:nvSpPr>
            <p:cNvPr id="514" name="Shape 514"/>
            <p:cNvSpPr/>
            <p:nvPr/>
          </p:nvSpPr>
          <p:spPr>
            <a:xfrm>
              <a:off x="0" y="0"/>
              <a:ext cx="2033897" cy="666314"/>
            </a:xfrm>
            <a:prstGeom prst="roundRect">
              <a:avLst>
                <a:gd name="adj" fmla="val 0"/>
              </a:avLst>
            </a:prstGeom>
            <a:solidFill>
              <a:srgbClr val="808080"/>
            </a:solidFill>
            <a:ln w="12700" cap="flat">
              <a:noFill/>
              <a:miter lim="400000"/>
            </a:ln>
            <a:effectLst/>
          </p:spPr>
          <p:txBody>
            <a:bodyPr wrap="square" lIns="34294" tIns="34294" rIns="34294" bIns="34294" numCol="1" anchor="ctr">
              <a:noAutofit/>
            </a:bodyPr>
            <a:lstStyle/>
            <a:p>
              <a:pPr algn="ctr" defTabSz="914366">
                <a:defRPr sz="1700">
                  <a:solidFill>
                    <a:srgbClr val="FFFFFF"/>
                  </a:solidFill>
                </a:defRPr>
              </a:pPr>
            </a:p>
          </p:txBody>
        </p:sp>
        <p:sp>
          <p:nvSpPr>
            <p:cNvPr id="515" name="Shape 515"/>
            <p:cNvSpPr/>
            <p:nvPr/>
          </p:nvSpPr>
          <p:spPr>
            <a:xfrm>
              <a:off x="0" y="154086"/>
              <a:ext cx="203389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sz="1700">
                  <a:solidFill>
                    <a:srgbClr val="FFFFFF"/>
                  </a:solidFill>
                </a:defRPr>
              </a:lvl1pPr>
            </a:lstStyle>
            <a:p>
              <a:pPr/>
              <a:r>
                <a:t>System.Xml</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72"/>
                                        </p:tgtEl>
                                        <p:attrNameLst>
                                          <p:attrName>style.visibility</p:attrName>
                                        </p:attrNameLst>
                                      </p:cBhvr>
                                      <p:to>
                                        <p:strVal val="visible"/>
                                      </p:to>
                                    </p:set>
                                    <p:animEffect filter="dissolve" transition="in">
                                      <p:cBhvr>
                                        <p:cTn id="7" dur="500"/>
                                        <p:tgtEl>
                                          <p:spTgt spid="472"/>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75"/>
                                        </p:tgtEl>
                                        <p:attrNameLst>
                                          <p:attrName>style.visibility</p:attrName>
                                        </p:attrNameLst>
                                      </p:cBhvr>
                                      <p:to>
                                        <p:strVal val="visible"/>
                                      </p:to>
                                    </p:set>
                                    <p:animEffect filter="dissolve" transition="in">
                                      <p:cBhvr>
                                        <p:cTn id="11" dur="500"/>
                                        <p:tgtEl>
                                          <p:spTgt spid="475"/>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478"/>
                                        </p:tgtEl>
                                        <p:attrNameLst>
                                          <p:attrName>style.visibility</p:attrName>
                                        </p:attrNameLst>
                                      </p:cBhvr>
                                      <p:to>
                                        <p:strVal val="visible"/>
                                      </p:to>
                                    </p:set>
                                    <p:animEffect filter="dissolve" transition="in">
                                      <p:cBhvr>
                                        <p:cTn id="15" dur="500"/>
                                        <p:tgtEl>
                                          <p:spTgt spid="478"/>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481"/>
                                        </p:tgtEl>
                                        <p:attrNameLst>
                                          <p:attrName>style.visibility</p:attrName>
                                        </p:attrNameLst>
                                      </p:cBhvr>
                                      <p:to>
                                        <p:strVal val="visible"/>
                                      </p:to>
                                    </p:set>
                                    <p:animEffect filter="dissolve" transition="in">
                                      <p:cBhvr>
                                        <p:cTn id="19" dur="500"/>
                                        <p:tgtEl>
                                          <p:spTgt spid="481"/>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484"/>
                                        </p:tgtEl>
                                        <p:attrNameLst>
                                          <p:attrName>style.visibility</p:attrName>
                                        </p:attrNameLst>
                                      </p:cBhvr>
                                      <p:to>
                                        <p:strVal val="visible"/>
                                      </p:to>
                                    </p:set>
                                    <p:animEffect filter="dissolve" transition="in">
                                      <p:cBhvr>
                                        <p:cTn id="23" dur="5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8" grpId="3"/>
      <p:bldP build="whole" bldLvl="1" animBg="1" rev="0" advAuto="0" spid="475" grpId="2"/>
      <p:bldP build="whole" bldLvl="1" animBg="1" rev="0" advAuto="0" spid="481" grpId="4"/>
      <p:bldP build="whole" bldLvl="1" animBg="1" rev="0" advAuto="0" spid="484" grpId="5"/>
      <p:bldP build="whole" bldLvl="1" animBg="1" rev="0" advAuto="0" spid="472"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title"/>
          </p:nvPr>
        </p:nvSpPr>
        <p:spPr>
          <a:xfrm>
            <a:off x="269240" y="476711"/>
            <a:ext cx="11655842" cy="1346195"/>
          </a:xfrm>
          <a:prstGeom prst="rect">
            <a:avLst/>
          </a:prstGeom>
        </p:spPr>
        <p:txBody>
          <a:bodyPr/>
          <a:lstStyle/>
          <a:p>
            <a:pPr algn="ctr">
              <a:lnSpc>
                <a:spcPct val="100000"/>
              </a:lnSpc>
              <a:defRPr spc="-100" sz="3500"/>
            </a:pPr>
            <a:r>
              <a:t>Anything you can do in Objective-C, Swift, or Java</a:t>
            </a:r>
            <a:br/>
            <a:r>
              <a:t>can be done </a:t>
            </a:r>
            <a:r>
              <a:rPr>
                <a:latin typeface="Segoe UI"/>
                <a:ea typeface="Segoe UI"/>
                <a:cs typeface="Segoe UI"/>
                <a:sym typeface="Segoe UI"/>
              </a:rPr>
              <a:t>in C# and Visual Studio with Xamarin</a:t>
            </a:r>
            <a:r>
              <a:t>.</a:t>
            </a:r>
          </a:p>
        </p:txBody>
      </p:sp>
      <p:grpSp>
        <p:nvGrpSpPr>
          <p:cNvPr id="523" name="Group 523"/>
          <p:cNvGrpSpPr/>
          <p:nvPr/>
        </p:nvGrpSpPr>
        <p:grpSpPr>
          <a:xfrm>
            <a:off x="2281060" y="2054793"/>
            <a:ext cx="8013425" cy="4449402"/>
            <a:chOff x="0" y="0"/>
            <a:chExt cx="8013424" cy="4449400"/>
          </a:xfrm>
        </p:grpSpPr>
        <p:pic>
          <p:nvPicPr>
            <p:cNvPr id="521" name="image15.png" descr="T-shirt Store App.png"/>
            <p:cNvPicPr>
              <a:picLocks noChangeAspect="1"/>
            </p:cNvPicPr>
            <p:nvPr/>
          </p:nvPicPr>
          <p:blipFill>
            <a:blip r:embed="rId2">
              <a:extLst/>
            </a:blip>
            <a:stretch>
              <a:fillRect/>
            </a:stretch>
          </p:blipFill>
          <p:spPr>
            <a:xfrm>
              <a:off x="0" y="-1"/>
              <a:ext cx="6384848" cy="3990531"/>
            </a:xfrm>
            <a:prstGeom prst="rect">
              <a:avLst/>
            </a:prstGeom>
            <a:ln w="12700" cap="flat">
              <a:noFill/>
              <a:miter lim="400000"/>
            </a:ln>
            <a:effectLst/>
          </p:spPr>
        </p:pic>
        <p:pic>
          <p:nvPicPr>
            <p:cNvPr id="522" name="image16.png"/>
            <p:cNvPicPr>
              <a:picLocks noChangeAspect="1"/>
            </p:cNvPicPr>
            <p:nvPr/>
          </p:nvPicPr>
          <p:blipFill>
            <a:blip r:embed="rId3">
              <a:extLst/>
            </a:blip>
            <a:stretch>
              <a:fillRect/>
            </a:stretch>
          </p:blipFill>
          <p:spPr>
            <a:xfrm>
              <a:off x="3558152" y="1041852"/>
              <a:ext cx="4455273" cy="3407549"/>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5" name="Shape 525"/>
          <p:cNvSpPr/>
          <p:nvPr>
            <p:ph type="title"/>
          </p:nvPr>
        </p:nvSpPr>
        <p:spPr>
          <a:xfrm>
            <a:off x="269239" y="289510"/>
            <a:ext cx="11655842" cy="899667"/>
          </a:xfrm>
          <a:prstGeom prst="rect">
            <a:avLst/>
          </a:prstGeom>
        </p:spPr>
        <p:txBody>
          <a:bodyPr/>
          <a:lstStyle/>
          <a:p>
            <a:pPr/>
            <a:r>
              <a:t>Native Performance</a:t>
            </a:r>
          </a:p>
        </p:txBody>
      </p:sp>
      <p:sp>
        <p:nvSpPr>
          <p:cNvPr id="526" name="Shape 526"/>
          <p:cNvSpPr/>
          <p:nvPr>
            <p:ph type="body" sz="quarter" idx="1"/>
          </p:nvPr>
        </p:nvSpPr>
        <p:spPr>
          <a:xfrm>
            <a:off x="642749" y="4577479"/>
            <a:ext cx="5378550" cy="1369839"/>
          </a:xfrm>
          <a:prstGeom prst="rect">
            <a:avLst/>
          </a:prstGeom>
        </p:spPr>
        <p:txBody>
          <a:bodyPr/>
          <a:lstStyle/>
          <a:p>
            <a:pPr lvl="1">
              <a:lnSpc>
                <a:spcPct val="110000"/>
              </a:lnSpc>
              <a:defRPr sz="2300">
                <a:solidFill>
                  <a:srgbClr val="7E5DBE"/>
                </a:solidFill>
                <a:latin typeface="Segoe UI"/>
                <a:ea typeface="Segoe UI"/>
                <a:cs typeface="Segoe UI"/>
                <a:sym typeface="Segoe UI"/>
              </a:defRPr>
            </a:pPr>
            <a:r>
              <a:t>Xamarin.iOS</a:t>
            </a:r>
            <a:r>
              <a:rPr>
                <a:solidFill>
                  <a:srgbClr val="404040"/>
                </a:solidFill>
                <a:latin typeface="Segoe UI Light"/>
                <a:ea typeface="Segoe UI Light"/>
                <a:cs typeface="Segoe UI Light"/>
                <a:sym typeface="Segoe UI Light"/>
              </a:rPr>
              <a:t> does full Ahead Of Time (AOT) compilation to produce an ARM binary for Apple’s App Store.</a:t>
            </a:r>
          </a:p>
        </p:txBody>
      </p:sp>
      <p:sp>
        <p:nvSpPr>
          <p:cNvPr id="527" name="Shape 527"/>
          <p:cNvSpPr/>
          <p:nvPr>
            <p:ph type="body" idx="13"/>
          </p:nvPr>
        </p:nvSpPr>
        <p:spPr>
          <a:xfrm>
            <a:off x="6245404" y="4577479"/>
            <a:ext cx="5378549" cy="1369839"/>
          </a:xfrm>
          <a:prstGeom prst="rect">
            <a:avLst/>
          </a:prstGeom>
          <a:extLst>
            <a:ext uri="{C572A759-6A51-4108-AA02-DFA0A04FC94B}">
              <ma14:wrappingTextBoxFlag xmlns:ma14="http://schemas.microsoft.com/office/mac/drawingml/2011/main" val="1"/>
            </a:ext>
          </a:extLst>
        </p:spPr>
        <p:txBody>
          <a:bodyPr/>
          <a:lstStyle/>
          <a:p>
            <a:pPr lvl="1" marL="0" indent="225652" defTabSz="448008">
              <a:lnSpc>
                <a:spcPct val="110000"/>
              </a:lnSpc>
              <a:spcBef>
                <a:spcPts val="500"/>
              </a:spcBef>
              <a:buSzTx/>
              <a:buFontTx/>
              <a:buNone/>
              <a:defRPr sz="2300">
                <a:solidFill>
                  <a:srgbClr val="66B11F"/>
                </a:solidFill>
                <a:latin typeface="Segoe UI"/>
                <a:ea typeface="Segoe UI"/>
                <a:cs typeface="Segoe UI"/>
                <a:sym typeface="Segoe UI"/>
              </a:defRPr>
            </a:pPr>
            <a:r>
              <a:t>Xamarin.Android</a:t>
            </a:r>
            <a:r>
              <a:rPr>
                <a:solidFill>
                  <a:srgbClr val="404040"/>
                </a:solidFill>
                <a:latin typeface="Segoe UI Light"/>
                <a:ea typeface="Segoe UI Light"/>
                <a:cs typeface="Segoe UI Light"/>
                <a:sym typeface="Segoe UI Light"/>
              </a:rPr>
              <a:t> takes advantage of Just In Time (JIT) compilation on the Android device.</a:t>
            </a:r>
          </a:p>
        </p:txBody>
      </p:sp>
      <p:grpSp>
        <p:nvGrpSpPr>
          <p:cNvPr id="530" name="Group 530"/>
          <p:cNvGrpSpPr/>
          <p:nvPr/>
        </p:nvGrpSpPr>
        <p:grpSpPr>
          <a:xfrm>
            <a:off x="781256" y="1868038"/>
            <a:ext cx="10604466" cy="2573608"/>
            <a:chOff x="0" y="0"/>
            <a:chExt cx="10604464" cy="2573607"/>
          </a:xfrm>
        </p:grpSpPr>
        <p:pic>
          <p:nvPicPr>
            <p:cNvPr id="528" name="image21.jpg"/>
            <p:cNvPicPr>
              <a:picLocks noChangeAspect="1"/>
            </p:cNvPicPr>
            <p:nvPr/>
          </p:nvPicPr>
          <p:blipFill>
            <a:blip r:embed="rId3">
              <a:extLst/>
            </a:blip>
            <a:stretch>
              <a:fillRect/>
            </a:stretch>
          </p:blipFill>
          <p:spPr>
            <a:xfrm>
              <a:off x="0" y="0"/>
              <a:ext cx="4780973" cy="2573608"/>
            </a:xfrm>
            <a:prstGeom prst="rect">
              <a:avLst/>
            </a:prstGeom>
            <a:ln w="12700" cap="flat">
              <a:noFill/>
              <a:miter lim="400000"/>
            </a:ln>
            <a:effectLst/>
          </p:spPr>
        </p:pic>
        <p:pic>
          <p:nvPicPr>
            <p:cNvPr id="529" name="image22.pdf"/>
            <p:cNvPicPr>
              <a:picLocks noChangeAspect="1"/>
            </p:cNvPicPr>
            <p:nvPr/>
          </p:nvPicPr>
          <p:blipFill>
            <a:blip r:embed="rId4">
              <a:extLst/>
            </a:blip>
            <a:stretch>
              <a:fillRect/>
            </a:stretch>
          </p:blipFill>
          <p:spPr>
            <a:xfrm>
              <a:off x="5823492" y="0"/>
              <a:ext cx="4780974" cy="2573608"/>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title"/>
          </p:nvPr>
        </p:nvSpPr>
        <p:spPr>
          <a:xfrm>
            <a:off x="493347" y="2867955"/>
            <a:ext cx="6939510" cy="1122089"/>
          </a:xfrm>
          <a:prstGeom prst="rect">
            <a:avLst/>
          </a:prstGeom>
        </p:spPr>
        <p:txBody>
          <a:bodyPr/>
          <a:lstStyle/>
          <a:p>
            <a:pPr algn="ctr">
              <a:defRPr spc="-100" sz="5800">
                <a:solidFill>
                  <a:srgbClr val="6FBD23"/>
                </a:solidFill>
              </a:defRPr>
            </a:pPr>
            <a:r>
              <a:rPr>
                <a:latin typeface="Segoe UI"/>
                <a:ea typeface="Segoe UI"/>
                <a:cs typeface="Segoe UI"/>
                <a:sym typeface="Segoe UI"/>
              </a:rPr>
              <a:t>✓</a:t>
            </a:r>
            <a:r>
              <a:rPr>
                <a:solidFill>
                  <a:srgbClr val="2DB1DD"/>
                </a:solidFill>
              </a:rPr>
              <a:t>Always Up-to-Date</a:t>
            </a:r>
          </a:p>
        </p:txBody>
      </p:sp>
      <p:sp>
        <p:nvSpPr>
          <p:cNvPr id="535" name="Shape 535"/>
          <p:cNvSpPr/>
          <p:nvPr>
            <p:ph type="body" sz="quarter" idx="1"/>
          </p:nvPr>
        </p:nvSpPr>
        <p:spPr>
          <a:xfrm>
            <a:off x="7814147" y="1080843"/>
            <a:ext cx="3216859" cy="2670990"/>
          </a:xfrm>
          <a:prstGeom prst="rect">
            <a:avLst/>
          </a:prstGeom>
        </p:spPr>
        <p:txBody>
          <a:bodyPr/>
          <a:lstStyle/>
          <a:p>
            <a:pPr marL="0" indent="0" defTabSz="822930">
              <a:lnSpc>
                <a:spcPct val="70000"/>
              </a:lnSpc>
              <a:spcBef>
                <a:spcPts val="1000"/>
              </a:spcBef>
              <a:buSzTx/>
              <a:buNone/>
              <a:defRPr sz="2430">
                <a:latin typeface="Segoe UI"/>
                <a:ea typeface="Segoe UI"/>
                <a:cs typeface="Segoe UI"/>
                <a:sym typeface="Segoe UI"/>
              </a:defRPr>
            </a:pPr>
            <a:r>
              <a:t>Same-day support:</a:t>
            </a:r>
          </a:p>
          <a:p>
            <a:pPr marL="253509" indent="-253509" defTabSz="822930">
              <a:lnSpc>
                <a:spcPct val="70000"/>
              </a:lnSpc>
              <a:spcBef>
                <a:spcPts val="1000"/>
              </a:spcBef>
              <a:buClr>
                <a:srgbClr val="404040"/>
              </a:buClr>
              <a:buFont typeface="Arial"/>
              <a:buChar char="•"/>
              <a:defRPr sz="1710">
                <a:latin typeface="Segoe UI"/>
                <a:ea typeface="Segoe UI"/>
                <a:cs typeface="Segoe UI"/>
                <a:sym typeface="Segoe UI"/>
              </a:defRPr>
            </a:pPr>
            <a:r>
              <a:t>iOS 5</a:t>
            </a:r>
          </a:p>
          <a:p>
            <a:pPr marL="253509" indent="-253509" defTabSz="822930">
              <a:lnSpc>
                <a:spcPct val="70000"/>
              </a:lnSpc>
              <a:spcBef>
                <a:spcPts val="1000"/>
              </a:spcBef>
              <a:buClr>
                <a:srgbClr val="404040"/>
              </a:buClr>
              <a:buFont typeface="Arial"/>
              <a:buChar char="•"/>
              <a:defRPr sz="1710">
                <a:latin typeface="Segoe UI"/>
                <a:ea typeface="Segoe UI"/>
                <a:cs typeface="Segoe UI"/>
                <a:sym typeface="Segoe UI"/>
              </a:defRPr>
            </a:pPr>
            <a:r>
              <a:t>iOS 6</a:t>
            </a:r>
          </a:p>
          <a:p>
            <a:pPr marL="253509" indent="-253509" defTabSz="822930">
              <a:lnSpc>
                <a:spcPct val="70000"/>
              </a:lnSpc>
              <a:spcBef>
                <a:spcPts val="1000"/>
              </a:spcBef>
              <a:buClr>
                <a:srgbClr val="404040"/>
              </a:buClr>
              <a:buFont typeface="Arial"/>
              <a:buChar char="•"/>
              <a:defRPr sz="1710">
                <a:latin typeface="Segoe UI"/>
                <a:ea typeface="Segoe UI"/>
                <a:cs typeface="Segoe UI"/>
                <a:sym typeface="Segoe UI"/>
              </a:defRPr>
            </a:pPr>
            <a:r>
              <a:t>iOS 7</a:t>
            </a:r>
          </a:p>
          <a:p>
            <a:pPr marL="253509" indent="-253509" defTabSz="822930">
              <a:lnSpc>
                <a:spcPct val="70000"/>
              </a:lnSpc>
              <a:spcBef>
                <a:spcPts val="1000"/>
              </a:spcBef>
              <a:buClr>
                <a:srgbClr val="404040"/>
              </a:buClr>
              <a:buFont typeface="Arial"/>
              <a:buChar char="•"/>
              <a:defRPr sz="1710">
                <a:latin typeface="Segoe UI"/>
                <a:ea typeface="Segoe UI"/>
                <a:cs typeface="Segoe UI"/>
                <a:sym typeface="Segoe UI"/>
              </a:defRPr>
            </a:pPr>
            <a:r>
              <a:t>iOS 7.1</a:t>
            </a:r>
          </a:p>
          <a:p>
            <a:pPr marL="253509" indent="-253509" defTabSz="822930">
              <a:lnSpc>
                <a:spcPct val="70000"/>
              </a:lnSpc>
              <a:spcBef>
                <a:spcPts val="1000"/>
              </a:spcBef>
              <a:buClr>
                <a:srgbClr val="404040"/>
              </a:buClr>
              <a:buFont typeface="Arial"/>
              <a:buChar char="•"/>
              <a:defRPr sz="1710">
                <a:latin typeface="Segoe UI"/>
                <a:ea typeface="Segoe UI"/>
                <a:cs typeface="Segoe UI"/>
                <a:sym typeface="Segoe UI"/>
              </a:defRPr>
            </a:pPr>
            <a:r>
              <a:t>iOS 8</a:t>
            </a:r>
          </a:p>
          <a:p>
            <a:pPr marL="253509" indent="-253509" defTabSz="822930">
              <a:lnSpc>
                <a:spcPct val="70000"/>
              </a:lnSpc>
              <a:spcBef>
                <a:spcPts val="1000"/>
              </a:spcBef>
              <a:buClr>
                <a:srgbClr val="404040"/>
              </a:buClr>
              <a:buFont typeface="Arial"/>
              <a:buChar char="•"/>
              <a:defRPr sz="1710">
                <a:latin typeface="Segoe UI"/>
                <a:ea typeface="Segoe UI"/>
                <a:cs typeface="Segoe UI"/>
                <a:sym typeface="Segoe UI"/>
              </a:defRPr>
            </a:pPr>
            <a:r>
              <a:t>iOS 9</a:t>
            </a:r>
          </a:p>
        </p:txBody>
      </p:sp>
      <p:sp>
        <p:nvSpPr>
          <p:cNvPr id="536" name="Shape 536"/>
          <p:cNvSpPr/>
          <p:nvPr>
            <p:ph type="body" idx="13"/>
          </p:nvPr>
        </p:nvSpPr>
        <p:spPr>
          <a:xfrm>
            <a:off x="7814147" y="3751831"/>
            <a:ext cx="2768647" cy="2305889"/>
          </a:xfrm>
          <a:prstGeom prst="rect">
            <a:avLst/>
          </a:prstGeom>
          <a:extLst>
            <a:ext uri="{C572A759-6A51-4108-AA02-DFA0A04FC94B}">
              <ma14:wrappingTextBoxFlag xmlns:ma14="http://schemas.microsoft.com/office/mac/drawingml/2011/main" val="1"/>
            </a:ext>
          </a:extLst>
        </p:spPr>
        <p:txBody>
          <a:bodyPr/>
          <a:lstStyle/>
          <a:p>
            <a:pPr marL="0" indent="0" defTabSz="841217">
              <a:lnSpc>
                <a:spcPct val="70000"/>
              </a:lnSpc>
              <a:spcBef>
                <a:spcPts val="1100"/>
              </a:spcBef>
              <a:buSzTx/>
              <a:buFontTx/>
              <a:buNone/>
              <a:defRPr sz="2484">
                <a:latin typeface="Segoe UI"/>
                <a:ea typeface="Segoe UI"/>
                <a:cs typeface="Segoe UI"/>
                <a:sym typeface="Segoe UI"/>
              </a:defRPr>
            </a:pPr>
            <a:r>
              <a:t>Full support for:</a:t>
            </a:r>
          </a:p>
          <a:p>
            <a:pPr marL="259142" indent="-259142" defTabSz="841217">
              <a:lnSpc>
                <a:spcPct val="70000"/>
              </a:lnSpc>
              <a:spcBef>
                <a:spcPts val="1100"/>
              </a:spcBef>
              <a:buClr>
                <a:srgbClr val="404040"/>
              </a:buClr>
              <a:defRPr sz="1748">
                <a:latin typeface="Segoe UI"/>
                <a:ea typeface="Segoe UI"/>
                <a:cs typeface="Segoe UI"/>
                <a:sym typeface="Segoe UI"/>
              </a:defRPr>
            </a:pPr>
            <a:r>
              <a:t>Apple Watch</a:t>
            </a:r>
          </a:p>
          <a:p>
            <a:pPr marL="259142" indent="-259142" defTabSz="841217">
              <a:lnSpc>
                <a:spcPct val="70000"/>
              </a:lnSpc>
              <a:spcBef>
                <a:spcPts val="1100"/>
              </a:spcBef>
              <a:buClr>
                <a:srgbClr val="404040"/>
              </a:buClr>
              <a:defRPr sz="1748">
                <a:latin typeface="Segoe UI"/>
                <a:ea typeface="Segoe UI"/>
                <a:cs typeface="Segoe UI"/>
                <a:sym typeface="Segoe UI"/>
              </a:defRPr>
            </a:pPr>
            <a:r>
              <a:t>Google Glass</a:t>
            </a:r>
          </a:p>
          <a:p>
            <a:pPr marL="259142" indent="-259142" defTabSz="841217">
              <a:lnSpc>
                <a:spcPct val="70000"/>
              </a:lnSpc>
              <a:spcBef>
                <a:spcPts val="1100"/>
              </a:spcBef>
              <a:buClr>
                <a:srgbClr val="404040"/>
              </a:buClr>
              <a:defRPr sz="1748">
                <a:latin typeface="Segoe UI"/>
                <a:ea typeface="Segoe UI"/>
                <a:cs typeface="Segoe UI"/>
                <a:sym typeface="Segoe UI"/>
              </a:defRPr>
            </a:pPr>
            <a:r>
              <a:t>Android Wear</a:t>
            </a:r>
          </a:p>
          <a:p>
            <a:pPr marL="259142" indent="-259142" defTabSz="841217">
              <a:lnSpc>
                <a:spcPct val="70000"/>
              </a:lnSpc>
              <a:spcBef>
                <a:spcPts val="1100"/>
              </a:spcBef>
              <a:buClr>
                <a:srgbClr val="404040"/>
              </a:buClr>
              <a:defRPr sz="1748">
                <a:latin typeface="Segoe UI"/>
                <a:ea typeface="Segoe UI"/>
                <a:cs typeface="Segoe UI"/>
                <a:sym typeface="Segoe UI"/>
              </a:defRPr>
            </a:pPr>
            <a:r>
              <a:t>Amazon Fire TV</a:t>
            </a:r>
          </a:p>
          <a:p>
            <a:pPr marL="259142" indent="-259142" defTabSz="841217">
              <a:lnSpc>
                <a:spcPct val="70000"/>
              </a:lnSpc>
              <a:spcBef>
                <a:spcPts val="1100"/>
              </a:spcBef>
              <a:buClr>
                <a:srgbClr val="404040"/>
              </a:buClr>
              <a:defRPr sz="1748">
                <a:latin typeface="Segoe UI"/>
                <a:ea typeface="Segoe UI"/>
                <a:cs typeface="Segoe UI"/>
                <a:sym typeface="Segoe UI"/>
              </a:defRPr>
            </a:pPr>
            <a:r>
              <a:t>and much more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Shape 540"/>
          <p:cNvSpPr/>
          <p:nvPr>
            <p:ph type="title"/>
          </p:nvPr>
        </p:nvSpPr>
        <p:spPr>
          <a:xfrm>
            <a:off x="7726995" y="2681201"/>
            <a:ext cx="3585698" cy="1495599"/>
          </a:xfrm>
          <a:prstGeom prst="rect">
            <a:avLst/>
          </a:prstGeom>
        </p:spPr>
        <p:txBody>
          <a:bodyPr/>
          <a:lstStyle/>
          <a:p>
            <a:pPr defTabSz="612625">
              <a:defRPr spc="-67" sz="3149">
                <a:solidFill>
                  <a:srgbClr val="06AED0"/>
                </a:solidFill>
              </a:defRPr>
            </a:pPr>
            <a:r>
              <a:t>Code </a:t>
            </a:r>
            <a:br/>
            <a:r>
              <a:t>Sharing</a:t>
            </a:r>
            <a:br/>
            <a:r>
              <a:t>Stats</a:t>
            </a:r>
          </a:p>
        </p:txBody>
      </p:sp>
      <p:sp>
        <p:nvSpPr>
          <p:cNvPr id="541" name="Shape 541"/>
          <p:cNvSpPr/>
          <p:nvPr/>
        </p:nvSpPr>
        <p:spPr>
          <a:xfrm>
            <a:off x="1476921" y="4200583"/>
            <a:ext cx="1195234"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609498">
              <a:defRPr sz="1500">
                <a:solidFill>
                  <a:srgbClr val="06AED0"/>
                </a:solidFill>
              </a:defRPr>
            </a:lvl1pPr>
          </a:lstStyle>
          <a:p>
            <a:pPr/>
            <a:r>
              <a:t>Mac</a:t>
            </a:r>
          </a:p>
        </p:txBody>
      </p:sp>
      <p:sp>
        <p:nvSpPr>
          <p:cNvPr id="542" name="Shape 542"/>
          <p:cNvSpPr/>
          <p:nvPr/>
        </p:nvSpPr>
        <p:spPr>
          <a:xfrm>
            <a:off x="1501822" y="2949493"/>
            <a:ext cx="1195234"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609498">
              <a:defRPr sz="1500">
                <a:solidFill>
                  <a:srgbClr val="06AED0"/>
                </a:solidFill>
              </a:defRPr>
            </a:lvl1pPr>
          </a:lstStyle>
          <a:p>
            <a:pPr/>
            <a:r>
              <a:t>iOS</a:t>
            </a:r>
          </a:p>
        </p:txBody>
      </p:sp>
      <p:sp>
        <p:nvSpPr>
          <p:cNvPr id="543" name="Shape 543"/>
          <p:cNvSpPr/>
          <p:nvPr/>
        </p:nvSpPr>
        <p:spPr>
          <a:xfrm>
            <a:off x="1501822" y="1698401"/>
            <a:ext cx="1195234"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609498">
              <a:defRPr sz="1500">
                <a:solidFill>
                  <a:srgbClr val="06AED0"/>
                </a:solidFill>
              </a:defRPr>
            </a:lvl1pPr>
          </a:lstStyle>
          <a:p>
            <a:pPr/>
            <a:r>
              <a:t>Android</a:t>
            </a:r>
          </a:p>
        </p:txBody>
      </p:sp>
      <p:sp>
        <p:nvSpPr>
          <p:cNvPr id="544" name="Shape 544"/>
          <p:cNvSpPr/>
          <p:nvPr/>
        </p:nvSpPr>
        <p:spPr>
          <a:xfrm>
            <a:off x="680100" y="5483307"/>
            <a:ext cx="1917352"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609498">
              <a:defRPr sz="1500">
                <a:solidFill>
                  <a:srgbClr val="06AED0"/>
                </a:solidFill>
              </a:defRPr>
            </a:lvl1pPr>
          </a:lstStyle>
          <a:p>
            <a:pPr/>
            <a:r>
              <a:t>Windows Phone</a:t>
            </a:r>
          </a:p>
        </p:txBody>
      </p:sp>
      <p:grpSp>
        <p:nvGrpSpPr>
          <p:cNvPr id="558" name="Group 558"/>
          <p:cNvGrpSpPr/>
          <p:nvPr/>
        </p:nvGrpSpPr>
        <p:grpSpPr>
          <a:xfrm>
            <a:off x="2752327" y="515620"/>
            <a:ext cx="3856181" cy="6106640"/>
            <a:chOff x="-382510" y="0"/>
            <a:chExt cx="3856179" cy="6106638"/>
          </a:xfrm>
        </p:grpSpPr>
        <p:grpSp>
          <p:nvGrpSpPr>
            <p:cNvPr id="554" name="Group 554"/>
            <p:cNvGrpSpPr/>
            <p:nvPr/>
          </p:nvGrpSpPr>
          <p:grpSpPr>
            <a:xfrm>
              <a:off x="-382512" y="-1"/>
              <a:ext cx="3856181" cy="6106641"/>
              <a:chOff x="-382511" y="0"/>
              <a:chExt cx="3856179" cy="6106639"/>
            </a:xfrm>
          </p:grpSpPr>
          <p:sp>
            <p:nvSpPr>
              <p:cNvPr id="545" name="Shape 545"/>
              <p:cNvSpPr/>
              <p:nvPr/>
            </p:nvSpPr>
            <p:spPr>
              <a:xfrm>
                <a:off x="121472" y="12211"/>
                <a:ext cx="961789"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609498">
                  <a:defRPr sz="1700">
                    <a:solidFill>
                      <a:srgbClr val="06AED0"/>
                    </a:solidFill>
                  </a:defRPr>
                </a:lvl1pPr>
              </a:lstStyle>
              <a:p>
                <a:pPr/>
                <a:r>
                  <a:t>iCircuit</a:t>
                </a:r>
              </a:p>
            </p:txBody>
          </p:sp>
          <p:sp>
            <p:nvSpPr>
              <p:cNvPr id="546" name="Shape 546"/>
              <p:cNvSpPr/>
              <p:nvPr/>
            </p:nvSpPr>
            <p:spPr>
              <a:xfrm>
                <a:off x="1778758" y="0"/>
                <a:ext cx="1494044"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609498">
                  <a:defRPr sz="1700">
                    <a:solidFill>
                      <a:srgbClr val="06AED0"/>
                    </a:solidFill>
                  </a:defRPr>
                </a:lvl1pPr>
              </a:lstStyle>
              <a:p>
                <a:pPr/>
                <a:r>
                  <a:t>Touch Draw</a:t>
                </a:r>
              </a:p>
            </p:txBody>
          </p:sp>
          <p:graphicFrame>
            <p:nvGraphicFramePr>
              <p:cNvPr id="547" name="Chart 547"/>
              <p:cNvGraphicFramePr/>
              <p:nvPr/>
            </p:nvGraphicFramePr>
            <p:xfrm>
              <a:off x="-236887" y="463362"/>
              <a:ext cx="1687849" cy="1687848"/>
            </p:xfrm>
            <a:graphic xmlns:a="http://schemas.openxmlformats.org/drawingml/2006/main">
              <a:graphicData uri="http://schemas.openxmlformats.org/drawingml/2006/chart">
                <c:chart xmlns:c="http://schemas.openxmlformats.org/drawingml/2006/chart" r:id="rId3"/>
              </a:graphicData>
            </a:graphic>
          </p:graphicFrame>
          <p:graphicFrame>
            <p:nvGraphicFramePr>
              <p:cNvPr id="548" name="Chart 548"/>
              <p:cNvGraphicFramePr/>
              <p:nvPr/>
            </p:nvGraphicFramePr>
            <p:xfrm>
              <a:off x="1809556" y="591060"/>
              <a:ext cx="1432451" cy="1432452"/>
            </p:xfrm>
            <a:graphic xmlns:a="http://schemas.openxmlformats.org/drawingml/2006/main">
              <a:graphicData uri="http://schemas.openxmlformats.org/drawingml/2006/chart">
                <c:chart xmlns:c="http://schemas.openxmlformats.org/drawingml/2006/chart" r:id="rId4"/>
              </a:graphicData>
            </a:graphic>
          </p:graphicFrame>
          <p:graphicFrame>
            <p:nvGraphicFramePr>
              <p:cNvPr id="549" name="Chart 549"/>
              <p:cNvGraphicFramePr/>
              <p:nvPr/>
            </p:nvGraphicFramePr>
            <p:xfrm>
              <a:off x="-115457" y="1854727"/>
              <a:ext cx="1444988" cy="1444988"/>
            </p:xfrm>
            <a:graphic xmlns:a="http://schemas.openxmlformats.org/drawingml/2006/main">
              <a:graphicData uri="http://schemas.openxmlformats.org/drawingml/2006/chart">
                <c:chart xmlns:c="http://schemas.openxmlformats.org/drawingml/2006/chart" r:id="rId5"/>
              </a:graphicData>
            </a:graphic>
          </p:graphicFrame>
          <p:graphicFrame>
            <p:nvGraphicFramePr>
              <p:cNvPr id="550" name="Chart 550"/>
              <p:cNvGraphicFramePr/>
              <p:nvPr/>
            </p:nvGraphicFramePr>
            <p:xfrm>
              <a:off x="1740049" y="1791491"/>
              <a:ext cx="1571461" cy="1571461"/>
            </p:xfrm>
            <a:graphic xmlns:a="http://schemas.openxmlformats.org/drawingml/2006/main">
              <a:graphicData uri="http://schemas.openxmlformats.org/drawingml/2006/chart">
                <c:chart xmlns:c="http://schemas.openxmlformats.org/drawingml/2006/chart" r:id="rId6"/>
              </a:graphicData>
            </a:graphic>
          </p:graphicFrame>
          <p:graphicFrame>
            <p:nvGraphicFramePr>
              <p:cNvPr id="551" name="Chart 551"/>
              <p:cNvGraphicFramePr/>
              <p:nvPr/>
            </p:nvGraphicFramePr>
            <p:xfrm>
              <a:off x="-175869" y="3064251"/>
              <a:ext cx="1565811" cy="1565811"/>
            </p:xfrm>
            <a:graphic xmlns:a="http://schemas.openxmlformats.org/drawingml/2006/main">
              <a:graphicData uri="http://schemas.openxmlformats.org/drawingml/2006/chart">
                <c:chart xmlns:c="http://schemas.openxmlformats.org/drawingml/2006/chart" r:id="rId7"/>
              </a:graphicData>
            </a:graphic>
          </p:graphicFrame>
          <p:graphicFrame>
            <p:nvGraphicFramePr>
              <p:cNvPr id="552" name="Chart 552"/>
              <p:cNvGraphicFramePr/>
              <p:nvPr/>
            </p:nvGraphicFramePr>
            <p:xfrm>
              <a:off x="1577890" y="2899267"/>
              <a:ext cx="1895779" cy="1895779"/>
            </p:xfrm>
            <a:graphic xmlns:a="http://schemas.openxmlformats.org/drawingml/2006/main">
              <a:graphicData uri="http://schemas.openxmlformats.org/drawingml/2006/chart">
                <c:chart xmlns:c="http://schemas.openxmlformats.org/drawingml/2006/chart" r:id="rId8"/>
              </a:graphicData>
            </a:graphic>
          </p:graphicFrame>
          <p:graphicFrame>
            <p:nvGraphicFramePr>
              <p:cNvPr id="553" name="Chart 553"/>
              <p:cNvGraphicFramePr/>
              <p:nvPr/>
            </p:nvGraphicFramePr>
            <p:xfrm>
              <a:off x="-382511" y="4127543"/>
              <a:ext cx="1979096" cy="1979096"/>
            </p:xfrm>
            <a:graphic xmlns:a="http://schemas.openxmlformats.org/drawingml/2006/main">
              <a:graphicData uri="http://schemas.openxmlformats.org/drawingml/2006/chart">
                <c:chart xmlns:c="http://schemas.openxmlformats.org/drawingml/2006/chart" r:id="rId9"/>
              </a:graphicData>
            </a:graphic>
          </p:graphicFrame>
        </p:grpSp>
        <p:grpSp>
          <p:nvGrpSpPr>
            <p:cNvPr id="557" name="Group 557"/>
            <p:cNvGrpSpPr/>
            <p:nvPr/>
          </p:nvGrpSpPr>
          <p:grpSpPr>
            <a:xfrm>
              <a:off x="2264320" y="4930336"/>
              <a:ext cx="448213" cy="448213"/>
              <a:chOff x="0" y="0"/>
              <a:chExt cx="448212" cy="448211"/>
            </a:xfrm>
          </p:grpSpPr>
          <p:sp>
            <p:nvSpPr>
              <p:cNvPr id="555" name="Shape 555"/>
              <p:cNvSpPr/>
              <p:nvPr/>
            </p:nvSpPr>
            <p:spPr>
              <a:xfrm>
                <a:off x="0" y="0"/>
                <a:ext cx="448212" cy="448212"/>
              </a:xfrm>
              <a:prstGeom prst="line">
                <a:avLst/>
              </a:prstGeom>
              <a:noFill/>
              <a:ln w="28575" cap="flat">
                <a:solidFill>
                  <a:srgbClr val="BFBFBF"/>
                </a:solidFill>
                <a:prstDash val="solid"/>
                <a:round/>
              </a:ln>
              <a:effectLst/>
            </p:spPr>
            <p:txBody>
              <a:bodyPr wrap="square" lIns="45719" tIns="45719" rIns="45719" bIns="45719" numCol="1" anchor="t">
                <a:noAutofit/>
              </a:bodyPr>
              <a:lstStyle/>
              <a:p>
                <a:pPr/>
              </a:p>
            </p:txBody>
          </p:sp>
          <p:sp>
            <p:nvSpPr>
              <p:cNvPr id="556" name="Shape 556"/>
              <p:cNvSpPr/>
              <p:nvPr/>
            </p:nvSpPr>
            <p:spPr>
              <a:xfrm flipH="1">
                <a:off x="0" y="0"/>
                <a:ext cx="448213" cy="448212"/>
              </a:xfrm>
              <a:prstGeom prst="line">
                <a:avLst/>
              </a:prstGeom>
              <a:noFill/>
              <a:ln w="28575" cap="flat">
                <a:solidFill>
                  <a:srgbClr val="BFBFBF"/>
                </a:solidFill>
                <a:prstDash val="solid"/>
                <a:round/>
              </a:ln>
              <a:effectLst/>
            </p:spPr>
            <p:txBody>
              <a:bodyPr wrap="square" lIns="45719" tIns="45719" rIns="45719" bIns="45719" numCol="1" anchor="t">
                <a:noAutofit/>
              </a:bodyPr>
              <a:lstStyle/>
              <a:p>
                <a:pPr/>
              </a:p>
            </p:txBody>
          </p:sp>
        </p:grpSp>
      </p:grpSp>
      <p:sp>
        <p:nvSpPr>
          <p:cNvPr id="559" name="Shape 559"/>
          <p:cNvSpPr/>
          <p:nvPr/>
        </p:nvSpPr>
        <p:spPr>
          <a:xfrm>
            <a:off x="1053610" y="4997743"/>
            <a:ext cx="5826762" cy="1"/>
          </a:xfrm>
          <a:prstGeom prst="line">
            <a:avLst/>
          </a:prstGeom>
          <a:ln>
            <a:solidFill>
              <a:srgbClr val="D9D9D9"/>
            </a:solidFill>
          </a:ln>
        </p:spPr>
        <p:txBody>
          <a:bodyPr lIns="45719" rIns="45719"/>
          <a:lstStyle/>
          <a:p>
            <a:pPr/>
          </a:p>
        </p:txBody>
      </p:sp>
      <p:sp>
        <p:nvSpPr>
          <p:cNvPr id="560" name="Shape 560"/>
          <p:cNvSpPr/>
          <p:nvPr/>
        </p:nvSpPr>
        <p:spPr>
          <a:xfrm>
            <a:off x="1053610" y="3727808"/>
            <a:ext cx="5826762" cy="1"/>
          </a:xfrm>
          <a:prstGeom prst="line">
            <a:avLst/>
          </a:prstGeom>
          <a:ln>
            <a:solidFill>
              <a:srgbClr val="D9D9D9"/>
            </a:solidFill>
          </a:ln>
        </p:spPr>
        <p:txBody>
          <a:bodyPr lIns="45719" rIns="45719"/>
          <a:lstStyle/>
          <a:p>
            <a:pPr/>
          </a:p>
        </p:txBody>
      </p:sp>
      <p:sp>
        <p:nvSpPr>
          <p:cNvPr id="561" name="Shape 561"/>
          <p:cNvSpPr/>
          <p:nvPr/>
        </p:nvSpPr>
        <p:spPr>
          <a:xfrm>
            <a:off x="1053610" y="2457873"/>
            <a:ext cx="5826762" cy="1"/>
          </a:xfrm>
          <a:prstGeom prst="line">
            <a:avLst/>
          </a:prstGeom>
          <a:ln>
            <a:solidFill>
              <a:srgbClr val="D9D9D9"/>
            </a:solidFill>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5" name="image23.pdf"/>
          <p:cNvPicPr>
            <a:picLocks noChangeAspect="1"/>
          </p:cNvPicPr>
          <p:nvPr/>
        </p:nvPicPr>
        <p:blipFill>
          <a:blip r:embed="rId2">
            <a:extLst/>
          </a:blip>
          <a:stretch>
            <a:fillRect/>
          </a:stretch>
        </p:blipFill>
        <p:spPr>
          <a:xfrm>
            <a:off x="837226" y="1797616"/>
            <a:ext cx="2574204" cy="2574204"/>
          </a:xfrm>
          <a:prstGeom prst="rect">
            <a:avLst/>
          </a:prstGeom>
          <a:ln w="12700">
            <a:miter lim="400000"/>
          </a:ln>
        </p:spPr>
      </p:pic>
      <p:pic>
        <p:nvPicPr>
          <p:cNvPr id="566" name="image24.pdf"/>
          <p:cNvPicPr>
            <a:picLocks noChangeAspect="1"/>
          </p:cNvPicPr>
          <p:nvPr/>
        </p:nvPicPr>
        <p:blipFill>
          <a:blip r:embed="rId3">
            <a:extLst/>
          </a:blip>
          <a:stretch>
            <a:fillRect/>
          </a:stretch>
        </p:blipFill>
        <p:spPr>
          <a:xfrm>
            <a:off x="3542315" y="1819584"/>
            <a:ext cx="2502601" cy="2502601"/>
          </a:xfrm>
          <a:prstGeom prst="rect">
            <a:avLst/>
          </a:prstGeom>
          <a:ln w="12700">
            <a:miter lim="400000"/>
          </a:ln>
        </p:spPr>
      </p:pic>
      <p:pic>
        <p:nvPicPr>
          <p:cNvPr id="567" name="image25.pdf"/>
          <p:cNvPicPr>
            <a:picLocks noChangeAspect="1"/>
          </p:cNvPicPr>
          <p:nvPr/>
        </p:nvPicPr>
        <p:blipFill>
          <a:blip r:embed="rId4">
            <a:extLst/>
          </a:blip>
          <a:stretch>
            <a:fillRect/>
          </a:stretch>
        </p:blipFill>
        <p:spPr>
          <a:xfrm>
            <a:off x="6333285" y="1797616"/>
            <a:ext cx="2605194" cy="2605193"/>
          </a:xfrm>
          <a:prstGeom prst="rect">
            <a:avLst/>
          </a:prstGeom>
          <a:ln w="12700">
            <a:miter lim="400000"/>
          </a:ln>
        </p:spPr>
      </p:pic>
      <p:sp>
        <p:nvSpPr>
          <p:cNvPr id="568" name="Shape 568"/>
          <p:cNvSpPr/>
          <p:nvPr>
            <p:ph type="title"/>
          </p:nvPr>
        </p:nvSpPr>
        <p:spPr>
          <a:xfrm>
            <a:off x="269239" y="289510"/>
            <a:ext cx="11655842" cy="899667"/>
          </a:xfrm>
          <a:prstGeom prst="rect">
            <a:avLst/>
          </a:prstGeom>
        </p:spPr>
        <p:txBody>
          <a:bodyPr/>
          <a:lstStyle/>
          <a:p>
            <a:pPr defTabSz="877792">
              <a:defRPr spc="-95" sz="4512">
                <a:solidFill>
                  <a:srgbClr val="06AED0"/>
                </a:solidFill>
              </a:defRPr>
            </a:pPr>
            <a:r>
              <a:t>What’s new in </a:t>
            </a:r>
            <a:r>
              <a:rPr>
                <a:latin typeface="Segoe UI"/>
                <a:ea typeface="Segoe UI"/>
                <a:cs typeface="Segoe UI"/>
                <a:sym typeface="Segoe UI"/>
              </a:rPr>
              <a:t>Xamarin Platform</a:t>
            </a:r>
            <a:r>
              <a:t>?</a:t>
            </a:r>
          </a:p>
        </p:txBody>
      </p:sp>
      <p:sp>
        <p:nvSpPr>
          <p:cNvPr id="569" name="Shape 569"/>
          <p:cNvSpPr/>
          <p:nvPr/>
        </p:nvSpPr>
        <p:spPr>
          <a:xfrm>
            <a:off x="853045" y="4314578"/>
            <a:ext cx="2542565" cy="6781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lnSpc>
                <a:spcPct val="110000"/>
              </a:lnSpc>
              <a:defRPr>
                <a:latin typeface="Segoe UI Light"/>
                <a:ea typeface="Segoe UI Light"/>
                <a:cs typeface="Segoe UI Light"/>
                <a:sym typeface="Segoe UI Light"/>
              </a:defRPr>
            </a:lvl1pPr>
          </a:lstStyle>
          <a:p>
            <a:pPr/>
            <a:r>
              <a:t>Enhanced VS Integration</a:t>
            </a:r>
          </a:p>
        </p:txBody>
      </p:sp>
      <p:sp>
        <p:nvSpPr>
          <p:cNvPr id="570" name="Shape 570"/>
          <p:cNvSpPr/>
          <p:nvPr/>
        </p:nvSpPr>
        <p:spPr>
          <a:xfrm>
            <a:off x="3717992" y="4314578"/>
            <a:ext cx="2125578"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lnSpc>
                <a:spcPct val="110000"/>
              </a:lnSpc>
              <a:defRPr>
                <a:latin typeface="Segoe UI Light"/>
                <a:ea typeface="Segoe UI Light"/>
                <a:cs typeface="Segoe UI Light"/>
                <a:sym typeface="Segoe UI Light"/>
              </a:defRPr>
            </a:lvl1pPr>
          </a:lstStyle>
          <a:p>
            <a:pPr/>
            <a:r>
              <a:t>Xamarin.Forms 2.0</a:t>
            </a:r>
          </a:p>
        </p:txBody>
      </p:sp>
      <p:sp>
        <p:nvSpPr>
          <p:cNvPr id="571" name="Shape 571"/>
          <p:cNvSpPr/>
          <p:nvPr/>
        </p:nvSpPr>
        <p:spPr>
          <a:xfrm>
            <a:off x="6543158" y="4314578"/>
            <a:ext cx="2232796"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defRPr>
                <a:latin typeface="Segoe UI Light"/>
                <a:ea typeface="Segoe UI Light"/>
                <a:cs typeface="Segoe UI Light"/>
                <a:sym typeface="Segoe UI Light"/>
              </a:defRPr>
            </a:lvl1pPr>
          </a:lstStyle>
          <a:p>
            <a:pPr/>
            <a:r>
              <a:t>iOS 9 &amp; Android M</a:t>
            </a:r>
          </a:p>
        </p:txBody>
      </p:sp>
      <p:sp>
        <p:nvSpPr>
          <p:cNvPr id="572" name="Shape 572"/>
          <p:cNvSpPr/>
          <p:nvPr/>
        </p:nvSpPr>
        <p:spPr>
          <a:xfrm>
            <a:off x="9377550" y="4297686"/>
            <a:ext cx="1604416"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100639">
              <a:defRPr>
                <a:latin typeface="Segoe UI Light"/>
                <a:ea typeface="Segoe UI Light"/>
                <a:cs typeface="Segoe UI Light"/>
                <a:sym typeface="Segoe UI Light"/>
              </a:defRPr>
            </a:pPr>
            <a:r>
              <a:t>Preview</a:t>
            </a:r>
          </a:p>
          <a:p>
            <a:pPr algn="ctr" defTabSz="1100639">
              <a:defRPr>
                <a:latin typeface="Segoe UI Light"/>
                <a:ea typeface="Segoe UI Light"/>
                <a:cs typeface="Segoe UI Light"/>
                <a:sym typeface="Segoe UI Light"/>
              </a:defRPr>
            </a:pPr>
            <a:r>
              <a:t>Technologies</a:t>
            </a:r>
          </a:p>
        </p:txBody>
      </p:sp>
      <p:sp>
        <p:nvSpPr>
          <p:cNvPr id="573" name="Shape 573"/>
          <p:cNvSpPr/>
          <p:nvPr/>
        </p:nvSpPr>
        <p:spPr>
          <a:xfrm>
            <a:off x="1294614" y="6292803"/>
            <a:ext cx="305813" cy="1"/>
          </a:xfrm>
          <a:prstGeom prst="line">
            <a:avLst/>
          </a:prstGeom>
          <a:ln>
            <a:solidFill>
              <a:srgbClr val="FFFFFF"/>
            </a:solidFill>
          </a:ln>
        </p:spPr>
        <p:txBody>
          <a:bodyPr lIns="45719" rIns="45719"/>
          <a:lstStyle/>
          <a:p>
            <a:pPr/>
          </a:p>
        </p:txBody>
      </p:sp>
      <p:sp>
        <p:nvSpPr>
          <p:cNvPr id="574" name="Shape 574"/>
          <p:cNvSpPr/>
          <p:nvPr/>
        </p:nvSpPr>
        <p:spPr>
          <a:xfrm>
            <a:off x="2438397" y="6292803"/>
            <a:ext cx="305813" cy="1"/>
          </a:xfrm>
          <a:prstGeom prst="line">
            <a:avLst/>
          </a:prstGeom>
          <a:ln>
            <a:solidFill>
              <a:srgbClr val="FFFFFF"/>
            </a:solidFill>
          </a:ln>
        </p:spPr>
        <p:txBody>
          <a:bodyPr lIns="45719" rIns="45719"/>
          <a:lstStyle/>
          <a:p>
            <a:pPr/>
          </a:p>
        </p:txBody>
      </p:sp>
      <p:sp>
        <p:nvSpPr>
          <p:cNvPr id="575" name="Shape 575"/>
          <p:cNvSpPr/>
          <p:nvPr/>
        </p:nvSpPr>
        <p:spPr>
          <a:xfrm>
            <a:off x="4158303" y="6292803"/>
            <a:ext cx="305813" cy="1"/>
          </a:xfrm>
          <a:prstGeom prst="line">
            <a:avLst/>
          </a:prstGeom>
          <a:ln>
            <a:solidFill>
              <a:srgbClr val="FFFFFF"/>
            </a:solidFill>
          </a:ln>
        </p:spPr>
        <p:txBody>
          <a:bodyPr lIns="45719" rIns="45719"/>
          <a:lstStyle/>
          <a:p>
            <a:pPr/>
          </a:p>
        </p:txBody>
      </p:sp>
      <p:sp>
        <p:nvSpPr>
          <p:cNvPr id="576" name="Shape 576"/>
          <p:cNvSpPr/>
          <p:nvPr/>
        </p:nvSpPr>
        <p:spPr>
          <a:xfrm>
            <a:off x="9391584" y="2174787"/>
            <a:ext cx="1712251" cy="1712251"/>
          </a:xfrm>
          <a:prstGeom prst="ellipse">
            <a:avLst/>
          </a:prstGeom>
          <a:ln w="19050">
            <a:solidFill>
              <a:srgbClr val="1FAECE"/>
            </a:solidFill>
          </a:ln>
        </p:spPr>
        <p:txBody>
          <a:bodyPr lIns="34294" tIns="34294" rIns="34294" bIns="34294" anchor="ctr"/>
          <a:lstStyle/>
          <a:p>
            <a:pPr algn="ctr">
              <a:defRPr sz="2400">
                <a:solidFill>
                  <a:srgbClr val="FFFFFF"/>
                </a:solidFill>
              </a:defRPr>
            </a:pPr>
          </a:p>
        </p:txBody>
      </p:sp>
      <p:pic>
        <p:nvPicPr>
          <p:cNvPr id="577" name="image26.pdf"/>
          <p:cNvPicPr>
            <a:picLocks noChangeAspect="1"/>
          </p:cNvPicPr>
          <p:nvPr/>
        </p:nvPicPr>
        <p:blipFill>
          <a:blip r:embed="rId5">
            <a:extLst/>
          </a:blip>
          <a:stretch>
            <a:fillRect/>
          </a:stretch>
        </p:blipFill>
        <p:spPr>
          <a:xfrm>
            <a:off x="9226847" y="2072607"/>
            <a:ext cx="1997788" cy="19977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9" name="image23.pdf"/>
          <p:cNvPicPr>
            <a:picLocks noChangeAspect="1"/>
          </p:cNvPicPr>
          <p:nvPr/>
        </p:nvPicPr>
        <p:blipFill>
          <a:blip r:embed="rId3">
            <a:extLst/>
          </a:blip>
          <a:stretch>
            <a:fillRect/>
          </a:stretch>
        </p:blipFill>
        <p:spPr>
          <a:xfrm>
            <a:off x="269240" y="1189175"/>
            <a:ext cx="3200401" cy="3200401"/>
          </a:xfrm>
          <a:prstGeom prst="rect">
            <a:avLst/>
          </a:prstGeom>
          <a:ln w="12700">
            <a:miter lim="400000"/>
          </a:ln>
        </p:spPr>
      </p:pic>
      <p:sp>
        <p:nvSpPr>
          <p:cNvPr id="580" name="Shape 580"/>
          <p:cNvSpPr/>
          <p:nvPr>
            <p:ph type="body" idx="1"/>
          </p:nvPr>
        </p:nvSpPr>
        <p:spPr>
          <a:xfrm>
            <a:off x="3317113" y="1635896"/>
            <a:ext cx="8605650" cy="4931036"/>
          </a:xfrm>
          <a:prstGeom prst="rect">
            <a:avLst/>
          </a:prstGeom>
        </p:spPr>
        <p:txBody>
          <a:bodyPr/>
          <a:lstStyle/>
          <a:p>
            <a:pPr/>
            <a:r>
              <a:t>Seamless Integration &amp; Setup</a:t>
            </a:r>
          </a:p>
          <a:p>
            <a:pPr/>
            <a:r>
              <a:t>Resilient Build Connection</a:t>
            </a:r>
          </a:p>
          <a:p>
            <a:pPr/>
            <a:r>
              <a:t>Enhanced iOS &amp; Android Designers</a:t>
            </a:r>
          </a:p>
        </p:txBody>
      </p:sp>
      <p:sp>
        <p:nvSpPr>
          <p:cNvPr id="581" name="Shape 581"/>
          <p:cNvSpPr/>
          <p:nvPr>
            <p:ph type="title"/>
          </p:nvPr>
        </p:nvSpPr>
        <p:spPr>
          <a:xfrm>
            <a:off x="269239" y="289510"/>
            <a:ext cx="11655842" cy="899667"/>
          </a:xfrm>
          <a:prstGeom prst="rect">
            <a:avLst/>
          </a:prstGeom>
        </p:spPr>
        <p:txBody>
          <a:bodyPr/>
          <a:lstStyle>
            <a:lvl1pPr>
              <a:defRPr>
                <a:solidFill>
                  <a:srgbClr val="06AED0"/>
                </a:solidFill>
              </a:defRPr>
            </a:lvl1pPr>
          </a:lstStyle>
          <a:p>
            <a:pPr/>
            <a:r>
              <a:t>Visual Studio Integration Enhancements</a:t>
            </a:r>
          </a:p>
        </p:txBody>
      </p:sp>
      <p:sp>
        <p:nvSpPr>
          <p:cNvPr id="582" name="Shape 582"/>
          <p:cNvSpPr/>
          <p:nvPr/>
        </p:nvSpPr>
        <p:spPr>
          <a:xfrm>
            <a:off x="1294614" y="6292803"/>
            <a:ext cx="305813" cy="1"/>
          </a:xfrm>
          <a:prstGeom prst="line">
            <a:avLst/>
          </a:prstGeom>
          <a:ln>
            <a:solidFill>
              <a:srgbClr val="FFFFFF"/>
            </a:solidFill>
          </a:ln>
        </p:spPr>
        <p:txBody>
          <a:bodyPr lIns="45719" rIns="45719"/>
          <a:lstStyle/>
          <a:p>
            <a:pPr/>
          </a:p>
        </p:txBody>
      </p:sp>
      <p:sp>
        <p:nvSpPr>
          <p:cNvPr id="583" name="Shape 583"/>
          <p:cNvSpPr/>
          <p:nvPr/>
        </p:nvSpPr>
        <p:spPr>
          <a:xfrm>
            <a:off x="2438397" y="6292803"/>
            <a:ext cx="305813" cy="1"/>
          </a:xfrm>
          <a:prstGeom prst="line">
            <a:avLst/>
          </a:prstGeom>
          <a:ln>
            <a:solidFill>
              <a:srgbClr val="FFFFFF"/>
            </a:solidFill>
          </a:ln>
        </p:spPr>
        <p:txBody>
          <a:bodyPr lIns="45719" rIns="45719"/>
          <a:lstStyle/>
          <a:p>
            <a:pPr/>
          </a:p>
        </p:txBody>
      </p:sp>
      <p:sp>
        <p:nvSpPr>
          <p:cNvPr id="584" name="Shape 584"/>
          <p:cNvSpPr/>
          <p:nvPr/>
        </p:nvSpPr>
        <p:spPr>
          <a:xfrm>
            <a:off x="4158303" y="6292803"/>
            <a:ext cx="305813" cy="1"/>
          </a:xfrm>
          <a:prstGeom prst="line">
            <a:avLst/>
          </a:prstGeom>
          <a:ln>
            <a:solidFill>
              <a:srgbClr val="FFFFFF"/>
            </a:solidFill>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8" name="image24.pdf"/>
          <p:cNvPicPr>
            <a:picLocks noChangeAspect="1"/>
          </p:cNvPicPr>
          <p:nvPr/>
        </p:nvPicPr>
        <p:blipFill>
          <a:blip r:embed="rId3">
            <a:extLst/>
          </a:blip>
          <a:stretch>
            <a:fillRect/>
          </a:stretch>
        </p:blipFill>
        <p:spPr>
          <a:xfrm>
            <a:off x="269240" y="1189175"/>
            <a:ext cx="3200401" cy="3200401"/>
          </a:xfrm>
          <a:prstGeom prst="rect">
            <a:avLst/>
          </a:prstGeom>
          <a:ln w="12700">
            <a:miter lim="400000"/>
          </a:ln>
        </p:spPr>
      </p:pic>
      <p:sp>
        <p:nvSpPr>
          <p:cNvPr id="589" name="Shape 589"/>
          <p:cNvSpPr/>
          <p:nvPr>
            <p:ph type="body" idx="1"/>
          </p:nvPr>
        </p:nvSpPr>
        <p:spPr>
          <a:xfrm>
            <a:off x="3317113" y="1635896"/>
            <a:ext cx="8605650" cy="4931036"/>
          </a:xfrm>
          <a:prstGeom prst="rect">
            <a:avLst/>
          </a:prstGeom>
        </p:spPr>
        <p:txBody>
          <a:bodyPr/>
          <a:lstStyle/>
          <a:p>
            <a:pPr/>
            <a:r>
              <a:t>Deep Integrations with iOS 9 and Android Marshmallow</a:t>
            </a:r>
          </a:p>
          <a:p>
            <a:pPr lvl="1" marL="572691" indent="-236546">
              <a:spcBef>
                <a:spcPts val="500"/>
              </a:spcBef>
              <a:defRPr sz="2300">
                <a:latin typeface="Segoe UI"/>
                <a:ea typeface="Segoe UI"/>
                <a:cs typeface="Segoe UI"/>
                <a:sym typeface="Segoe UI"/>
              </a:defRPr>
            </a:pPr>
            <a:r>
              <a:t>Material Design (AppCompat)</a:t>
            </a:r>
          </a:p>
          <a:p>
            <a:pPr/>
            <a:r>
              <a:t>Performance Optimisations</a:t>
            </a:r>
          </a:p>
          <a:p>
            <a:pPr/>
            <a:r>
              <a:t>Pre-compiled XAML</a:t>
            </a:r>
          </a:p>
          <a:p>
            <a:pPr/>
            <a:r>
              <a:t>Windows 10 (UWP) Preview</a:t>
            </a:r>
          </a:p>
          <a:p>
            <a:pPr/>
            <a:r>
              <a:t>New Gestures</a:t>
            </a:r>
          </a:p>
        </p:txBody>
      </p:sp>
      <p:sp>
        <p:nvSpPr>
          <p:cNvPr id="590" name="Shape 590"/>
          <p:cNvSpPr/>
          <p:nvPr>
            <p:ph type="title"/>
          </p:nvPr>
        </p:nvSpPr>
        <p:spPr>
          <a:xfrm>
            <a:off x="269239" y="289510"/>
            <a:ext cx="11655842" cy="899667"/>
          </a:xfrm>
          <a:prstGeom prst="rect">
            <a:avLst/>
          </a:prstGeom>
        </p:spPr>
        <p:txBody>
          <a:bodyPr/>
          <a:lstStyle>
            <a:lvl1pPr>
              <a:defRPr>
                <a:solidFill>
                  <a:srgbClr val="06AED0"/>
                </a:solidFill>
              </a:defRPr>
            </a:lvl1pPr>
          </a:lstStyle>
          <a:p>
            <a:pPr/>
            <a:r>
              <a:t>Xamarin.Forms 2.0</a:t>
            </a:r>
          </a:p>
        </p:txBody>
      </p:sp>
      <p:sp>
        <p:nvSpPr>
          <p:cNvPr id="591" name="Shape 591"/>
          <p:cNvSpPr/>
          <p:nvPr/>
        </p:nvSpPr>
        <p:spPr>
          <a:xfrm>
            <a:off x="1294614" y="6292803"/>
            <a:ext cx="305813" cy="1"/>
          </a:xfrm>
          <a:prstGeom prst="line">
            <a:avLst/>
          </a:prstGeom>
          <a:ln>
            <a:solidFill>
              <a:srgbClr val="FFFFFF"/>
            </a:solidFill>
          </a:ln>
        </p:spPr>
        <p:txBody>
          <a:bodyPr lIns="45719" rIns="45719"/>
          <a:lstStyle/>
          <a:p>
            <a:pPr/>
          </a:p>
        </p:txBody>
      </p:sp>
      <p:sp>
        <p:nvSpPr>
          <p:cNvPr id="592" name="Shape 592"/>
          <p:cNvSpPr/>
          <p:nvPr/>
        </p:nvSpPr>
        <p:spPr>
          <a:xfrm>
            <a:off x="2438397" y="6292803"/>
            <a:ext cx="305813" cy="1"/>
          </a:xfrm>
          <a:prstGeom prst="line">
            <a:avLst/>
          </a:prstGeom>
          <a:ln>
            <a:solidFill>
              <a:srgbClr val="FFFFFF"/>
            </a:solidFill>
          </a:ln>
        </p:spPr>
        <p:txBody>
          <a:bodyPr lIns="45719" rIns="45719"/>
          <a:lstStyle/>
          <a:p>
            <a:pPr/>
          </a:p>
        </p:txBody>
      </p:sp>
      <p:sp>
        <p:nvSpPr>
          <p:cNvPr id="593" name="Shape 593"/>
          <p:cNvSpPr/>
          <p:nvPr/>
        </p:nvSpPr>
        <p:spPr>
          <a:xfrm>
            <a:off x="4158303" y="6292803"/>
            <a:ext cx="305813" cy="1"/>
          </a:xfrm>
          <a:prstGeom prst="line">
            <a:avLst/>
          </a:prstGeom>
          <a:ln>
            <a:solidFill>
              <a:srgbClr val="FFFFFF"/>
            </a:solidFill>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nvSpPr>
        <p:spPr>
          <a:xfrm>
            <a:off x="2029650" y="2173011"/>
            <a:ext cx="7924249" cy="15768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4800">
                <a:solidFill>
                  <a:srgbClr val="838383"/>
                </a:solidFill>
                <a:latin typeface="Segoe UI Light"/>
                <a:ea typeface="Segoe UI Light"/>
                <a:cs typeface="Segoe UI Light"/>
                <a:sym typeface="Segoe UI Light"/>
              </a:defRPr>
            </a:pPr>
            <a:r>
              <a:t>Make it </a:t>
            </a:r>
            <a:r>
              <a:rPr>
                <a:solidFill>
                  <a:srgbClr val="48B3CA"/>
                </a:solidFill>
                <a:latin typeface="Segoe UI"/>
                <a:ea typeface="Segoe UI"/>
                <a:cs typeface="Segoe UI"/>
                <a:sym typeface="Segoe UI"/>
              </a:rPr>
              <a:t>fast</a:t>
            </a:r>
            <a:r>
              <a:t>, </a:t>
            </a:r>
            <a:r>
              <a:rPr>
                <a:solidFill>
                  <a:srgbClr val="90CA47"/>
                </a:solidFill>
                <a:latin typeface="Segoe UI"/>
                <a:ea typeface="Segoe UI"/>
                <a:cs typeface="Segoe UI"/>
                <a:sym typeface="Segoe UI"/>
              </a:rPr>
              <a:t>easy</a:t>
            </a:r>
            <a:r>
              <a:rPr>
                <a:solidFill>
                  <a:srgbClr val="707070"/>
                </a:solidFill>
              </a:rPr>
              <a:t>,</a:t>
            </a:r>
            <a:r>
              <a:t> and </a:t>
            </a:r>
            <a:r>
              <a:rPr>
                <a:solidFill>
                  <a:srgbClr val="9377CE"/>
                </a:solidFill>
                <a:latin typeface="Segoe UI"/>
                <a:ea typeface="Segoe UI"/>
                <a:cs typeface="Segoe UI"/>
                <a:sym typeface="Segoe UI"/>
              </a:rPr>
              <a:t>fun</a:t>
            </a:r>
            <a:r>
              <a:t> to create great mobile apps.</a:t>
            </a:r>
          </a:p>
        </p:txBody>
      </p:sp>
      <p:pic>
        <p:nvPicPr>
          <p:cNvPr id="199" name="image4.png"/>
          <p:cNvPicPr>
            <a:picLocks noChangeAspect="1"/>
          </p:cNvPicPr>
          <p:nvPr/>
        </p:nvPicPr>
        <p:blipFill>
          <a:blip r:embed="rId2">
            <a:extLst/>
          </a:blip>
          <a:stretch>
            <a:fillRect/>
          </a:stretch>
        </p:blipFill>
        <p:spPr>
          <a:xfrm>
            <a:off x="13131539" y="150828"/>
            <a:ext cx="7909678" cy="6858001"/>
          </a:xfrm>
          <a:prstGeom prst="rect">
            <a:avLst/>
          </a:prstGeom>
          <a:ln w="12700">
            <a:miter lim="400000"/>
          </a:ln>
        </p:spPr>
      </p:pic>
      <p:sp>
        <p:nvSpPr>
          <p:cNvPr id="200" name="Shape 200"/>
          <p:cNvSpPr/>
          <p:nvPr>
            <p:ph type="title"/>
          </p:nvPr>
        </p:nvSpPr>
        <p:spPr>
          <a:xfrm>
            <a:off x="269239" y="289510"/>
            <a:ext cx="11655842" cy="899667"/>
          </a:xfrm>
          <a:prstGeom prst="rect">
            <a:avLst/>
          </a:prstGeom>
        </p:spPr>
        <p:txBody>
          <a:bodyPr/>
          <a:lstStyle>
            <a:lvl1pPr>
              <a:defRPr>
                <a:solidFill>
                  <a:srgbClr val="06AED0"/>
                </a:solidFill>
              </a:defRPr>
            </a:lvl1pPr>
          </a:lstStyle>
          <a:p>
            <a:pPr/>
            <a:r>
              <a:t>Xamarin’s Mission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Shape 597"/>
          <p:cNvSpPr/>
          <p:nvPr>
            <p:ph type="title"/>
          </p:nvPr>
        </p:nvSpPr>
        <p:spPr>
          <a:xfrm>
            <a:off x="1165664" y="2084172"/>
            <a:ext cx="9860672" cy="1793104"/>
          </a:xfrm>
          <a:prstGeom prst="rect">
            <a:avLst/>
          </a:prstGeom>
        </p:spPr>
        <p:txBody>
          <a:bodyPr/>
          <a:lstStyle>
            <a:lvl1pPr>
              <a:defRPr spc="-100" sz="8000">
                <a:solidFill>
                  <a:srgbClr val="06AED0"/>
                </a:solidFill>
              </a:defRPr>
            </a:lvl1pPr>
          </a:lstStyle>
          <a:p>
            <a:pPr/>
            <a:r>
              <a:t>Demo</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9" name="image27.pdf"/>
          <p:cNvPicPr>
            <a:picLocks noChangeAspect="1"/>
          </p:cNvPicPr>
          <p:nvPr/>
        </p:nvPicPr>
        <p:blipFill>
          <a:blip r:embed="rId2">
            <a:extLst/>
          </a:blip>
          <a:stretch>
            <a:fillRect/>
          </a:stretch>
        </p:blipFill>
        <p:spPr>
          <a:xfrm>
            <a:off x="524127" y="1805861"/>
            <a:ext cx="3200401" cy="3200401"/>
          </a:xfrm>
          <a:prstGeom prst="rect">
            <a:avLst/>
          </a:prstGeom>
          <a:ln w="12700">
            <a:miter lim="400000"/>
          </a:ln>
        </p:spPr>
      </p:pic>
      <p:sp>
        <p:nvSpPr>
          <p:cNvPr id="600" name="Shape 600"/>
          <p:cNvSpPr/>
          <p:nvPr>
            <p:ph type="title"/>
          </p:nvPr>
        </p:nvSpPr>
        <p:spPr>
          <a:xfrm>
            <a:off x="269239" y="289510"/>
            <a:ext cx="11655842" cy="899667"/>
          </a:xfrm>
          <a:prstGeom prst="rect">
            <a:avLst/>
          </a:prstGeom>
        </p:spPr>
        <p:txBody>
          <a:bodyPr/>
          <a:lstStyle>
            <a:lvl1pPr>
              <a:defRPr>
                <a:solidFill>
                  <a:srgbClr val="06AED0"/>
                </a:solidFill>
              </a:defRPr>
            </a:lvl1pPr>
          </a:lstStyle>
          <a:p>
            <a:pPr/>
            <a:r>
              <a:t>Preview Technologies</a:t>
            </a:r>
          </a:p>
        </p:txBody>
      </p:sp>
      <p:sp>
        <p:nvSpPr>
          <p:cNvPr id="601" name="Shape 601"/>
          <p:cNvSpPr/>
          <p:nvPr/>
        </p:nvSpPr>
        <p:spPr>
          <a:xfrm>
            <a:off x="1294614" y="6292803"/>
            <a:ext cx="305813" cy="1"/>
          </a:xfrm>
          <a:prstGeom prst="line">
            <a:avLst/>
          </a:prstGeom>
          <a:ln>
            <a:solidFill>
              <a:srgbClr val="FFFFFF"/>
            </a:solidFill>
          </a:ln>
        </p:spPr>
        <p:txBody>
          <a:bodyPr lIns="45719" rIns="45719"/>
          <a:lstStyle/>
          <a:p>
            <a:pPr/>
          </a:p>
        </p:txBody>
      </p:sp>
      <p:sp>
        <p:nvSpPr>
          <p:cNvPr id="602" name="Shape 602"/>
          <p:cNvSpPr/>
          <p:nvPr/>
        </p:nvSpPr>
        <p:spPr>
          <a:xfrm>
            <a:off x="2438397" y="6292803"/>
            <a:ext cx="305813" cy="1"/>
          </a:xfrm>
          <a:prstGeom prst="line">
            <a:avLst/>
          </a:prstGeom>
          <a:ln>
            <a:solidFill>
              <a:srgbClr val="FFFFFF"/>
            </a:solidFill>
          </a:ln>
        </p:spPr>
        <p:txBody>
          <a:bodyPr lIns="45719" rIns="45719"/>
          <a:lstStyle/>
          <a:p>
            <a:pPr/>
          </a:p>
        </p:txBody>
      </p:sp>
      <p:sp>
        <p:nvSpPr>
          <p:cNvPr id="603" name="Shape 603"/>
          <p:cNvSpPr/>
          <p:nvPr/>
        </p:nvSpPr>
        <p:spPr>
          <a:xfrm>
            <a:off x="4158303" y="6292803"/>
            <a:ext cx="305813" cy="1"/>
          </a:xfrm>
          <a:prstGeom prst="line">
            <a:avLst/>
          </a:prstGeom>
          <a:ln>
            <a:solidFill>
              <a:srgbClr val="FFFFFF"/>
            </a:solidFill>
          </a:ln>
        </p:spPr>
        <p:txBody>
          <a:bodyPr lIns="45719" rIns="45719"/>
          <a:lstStyle/>
          <a:p>
            <a:pPr/>
          </a:p>
        </p:txBody>
      </p:sp>
      <p:pic>
        <p:nvPicPr>
          <p:cNvPr id="604" name="image28.pdf"/>
          <p:cNvPicPr>
            <a:picLocks noChangeAspect="1"/>
          </p:cNvPicPr>
          <p:nvPr/>
        </p:nvPicPr>
        <p:blipFill>
          <a:blip r:embed="rId3">
            <a:extLst/>
          </a:blip>
          <a:stretch>
            <a:fillRect/>
          </a:stretch>
        </p:blipFill>
        <p:spPr>
          <a:xfrm>
            <a:off x="4496960" y="1929378"/>
            <a:ext cx="3200401" cy="3200401"/>
          </a:xfrm>
          <a:prstGeom prst="rect">
            <a:avLst/>
          </a:prstGeom>
          <a:ln w="12700">
            <a:miter lim="400000"/>
          </a:ln>
        </p:spPr>
      </p:pic>
      <p:pic>
        <p:nvPicPr>
          <p:cNvPr id="605" name="image29.pdf"/>
          <p:cNvPicPr>
            <a:picLocks noChangeAspect="1"/>
          </p:cNvPicPr>
          <p:nvPr/>
        </p:nvPicPr>
        <p:blipFill>
          <a:blip r:embed="rId4">
            <a:extLst/>
          </a:blip>
          <a:stretch>
            <a:fillRect/>
          </a:stretch>
        </p:blipFill>
        <p:spPr>
          <a:xfrm rot="10800000">
            <a:off x="7315590" y="906196"/>
            <a:ext cx="4572001" cy="4572001"/>
          </a:xfrm>
          <a:prstGeom prst="rect">
            <a:avLst/>
          </a:prstGeom>
          <a:ln w="12700">
            <a:miter lim="400000"/>
          </a:ln>
        </p:spPr>
      </p:pic>
      <p:sp>
        <p:nvSpPr>
          <p:cNvPr id="606" name="Shape 606"/>
          <p:cNvSpPr/>
          <p:nvPr/>
        </p:nvSpPr>
        <p:spPr>
          <a:xfrm>
            <a:off x="853045" y="4931262"/>
            <a:ext cx="254256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lnSpc>
                <a:spcPct val="110000"/>
              </a:lnSpc>
              <a:defRPr sz="2000">
                <a:latin typeface="Segoe UI Light"/>
                <a:ea typeface="Segoe UI Light"/>
                <a:cs typeface="Segoe UI Light"/>
                <a:sym typeface="Segoe UI Light"/>
              </a:defRPr>
            </a:lvl1pPr>
          </a:lstStyle>
          <a:p>
            <a:pPr/>
            <a:r>
              <a:t>Profiler</a:t>
            </a:r>
          </a:p>
        </p:txBody>
      </p:sp>
      <p:sp>
        <p:nvSpPr>
          <p:cNvPr id="607" name="Shape 607"/>
          <p:cNvSpPr/>
          <p:nvPr/>
        </p:nvSpPr>
        <p:spPr>
          <a:xfrm>
            <a:off x="4684576" y="4776465"/>
            <a:ext cx="2825167" cy="731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100639">
              <a:lnSpc>
                <a:spcPct val="110000"/>
              </a:lnSpc>
              <a:defRPr sz="2000">
                <a:latin typeface="Segoe UI Light"/>
                <a:ea typeface="Segoe UI Light"/>
                <a:cs typeface="Segoe UI Light"/>
                <a:sym typeface="Segoe UI Light"/>
              </a:defRPr>
            </a:pPr>
            <a:r>
              <a:t>Objective Sharpie</a:t>
            </a:r>
          </a:p>
          <a:p>
            <a:pPr algn="ctr" defTabSz="1100639">
              <a:lnSpc>
                <a:spcPct val="110000"/>
              </a:lnSpc>
              <a:defRPr sz="2000">
                <a:latin typeface="Segoe UI Light"/>
                <a:ea typeface="Segoe UI Light"/>
                <a:cs typeface="Segoe UI Light"/>
                <a:sym typeface="Segoe UI Light"/>
              </a:defRPr>
            </a:pPr>
            <a:r>
              <a:t>CocoaPod Integration</a:t>
            </a:r>
          </a:p>
        </p:txBody>
      </p:sp>
      <p:sp>
        <p:nvSpPr>
          <p:cNvPr id="608" name="Shape 608"/>
          <p:cNvSpPr/>
          <p:nvPr/>
        </p:nvSpPr>
        <p:spPr>
          <a:xfrm>
            <a:off x="8587605" y="4973994"/>
            <a:ext cx="223279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defRPr sz="2000">
                <a:latin typeface="Segoe UI Light"/>
                <a:ea typeface="Segoe UI Light"/>
                <a:cs typeface="Segoe UI Light"/>
                <a:sym typeface="Segoe UI Light"/>
              </a:defRPr>
            </a:lvl1pPr>
          </a:lstStyle>
          <a:p>
            <a:pPr/>
            <a:r>
              <a:t>Inspector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title"/>
          </p:nvPr>
        </p:nvSpPr>
        <p:spPr>
          <a:xfrm>
            <a:off x="1165664" y="2084172"/>
            <a:ext cx="9860672" cy="1793104"/>
          </a:xfrm>
          <a:prstGeom prst="rect">
            <a:avLst/>
          </a:prstGeom>
        </p:spPr>
        <p:txBody>
          <a:bodyPr/>
          <a:lstStyle>
            <a:lvl1pPr>
              <a:defRPr spc="-100" sz="8000">
                <a:solidFill>
                  <a:srgbClr val="06AED0"/>
                </a:solidFill>
              </a:defRPr>
            </a:lvl1pPr>
          </a:lstStyle>
          <a:p>
            <a:pPr/>
            <a:r>
              <a:t>Demo</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612"/>
          <p:cNvSpPr/>
          <p:nvPr>
            <p:ph type="title"/>
          </p:nvPr>
        </p:nvSpPr>
        <p:spPr>
          <a:xfrm>
            <a:off x="269240" y="289957"/>
            <a:ext cx="11655842" cy="899536"/>
          </a:xfrm>
          <a:prstGeom prst="rect">
            <a:avLst/>
          </a:prstGeom>
        </p:spPr>
        <p:txBody>
          <a:bodyPr/>
          <a:lstStyle>
            <a:lvl1pPr algn="ctr">
              <a:defRPr>
                <a:solidFill>
                  <a:srgbClr val="06AED0"/>
                </a:solidFill>
              </a:defRPr>
            </a:lvl1pPr>
          </a:lstStyle>
          <a:p>
            <a:pPr/>
            <a:r>
              <a:t>Xamarin – Your Complete Mobile Solution</a:t>
            </a:r>
          </a:p>
        </p:txBody>
      </p:sp>
      <p:grpSp>
        <p:nvGrpSpPr>
          <p:cNvPr id="615" name="Group 615"/>
          <p:cNvGrpSpPr/>
          <p:nvPr/>
        </p:nvGrpSpPr>
        <p:grpSpPr>
          <a:xfrm>
            <a:off x="887730" y="2369841"/>
            <a:ext cx="3388307" cy="1133016"/>
            <a:chOff x="0" y="0"/>
            <a:chExt cx="3388305" cy="1133015"/>
          </a:xfrm>
        </p:grpSpPr>
        <p:pic>
          <p:nvPicPr>
            <p:cNvPr id="613" name="image11.png"/>
            <p:cNvPicPr>
              <a:picLocks noChangeAspect="1"/>
            </p:cNvPicPr>
            <p:nvPr/>
          </p:nvPicPr>
          <p:blipFill>
            <a:blip r:embed="rId3">
              <a:extLst/>
            </a:blip>
            <a:stretch>
              <a:fillRect/>
            </a:stretch>
          </p:blipFill>
          <p:spPr>
            <a:xfrm>
              <a:off x="0" y="0"/>
              <a:ext cx="3388306"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614" name="Shape 614"/>
            <p:cNvSpPr/>
            <p:nvPr/>
          </p:nvSpPr>
          <p:spPr>
            <a:xfrm>
              <a:off x="11885" y="642959"/>
              <a:ext cx="3357493"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BUILD</a:t>
              </a:r>
            </a:p>
          </p:txBody>
        </p:sp>
      </p:grpSp>
      <p:grpSp>
        <p:nvGrpSpPr>
          <p:cNvPr id="618" name="Group 618"/>
          <p:cNvGrpSpPr/>
          <p:nvPr/>
        </p:nvGrpSpPr>
        <p:grpSpPr>
          <a:xfrm>
            <a:off x="4391640" y="2369839"/>
            <a:ext cx="3592422" cy="1137831"/>
            <a:chOff x="0" y="0"/>
            <a:chExt cx="3592421" cy="1137830"/>
          </a:xfrm>
        </p:grpSpPr>
        <p:pic>
          <p:nvPicPr>
            <p:cNvPr id="616" name="image12.pdf"/>
            <p:cNvPicPr>
              <a:picLocks noChangeAspect="1"/>
            </p:cNvPicPr>
            <p:nvPr/>
          </p:nvPicPr>
          <p:blipFill>
            <a:blip r:embed="rId4">
              <a:extLst/>
            </a:blip>
            <a:stretch>
              <a:fillRect/>
            </a:stretch>
          </p:blipFill>
          <p:spPr>
            <a:xfrm>
              <a:off x="0" y="0"/>
              <a:ext cx="3592422"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617" name="Shape 617"/>
            <p:cNvSpPr/>
            <p:nvPr/>
          </p:nvSpPr>
          <p:spPr>
            <a:xfrm>
              <a:off x="6840" y="647774"/>
              <a:ext cx="3569542"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TEST</a:t>
              </a:r>
            </a:p>
          </p:txBody>
        </p:sp>
      </p:grpSp>
      <p:grpSp>
        <p:nvGrpSpPr>
          <p:cNvPr id="621" name="Group 621"/>
          <p:cNvGrpSpPr/>
          <p:nvPr/>
        </p:nvGrpSpPr>
        <p:grpSpPr>
          <a:xfrm>
            <a:off x="8099665" y="2369841"/>
            <a:ext cx="3204604" cy="1126578"/>
            <a:chOff x="0" y="0"/>
            <a:chExt cx="3204603" cy="1126577"/>
          </a:xfrm>
        </p:grpSpPr>
        <p:pic>
          <p:nvPicPr>
            <p:cNvPr id="619" name="image13.tif"/>
            <p:cNvPicPr>
              <a:picLocks noChangeAspect="1"/>
            </p:cNvPicPr>
            <p:nvPr/>
          </p:nvPicPr>
          <p:blipFill>
            <a:blip r:embed="rId5">
              <a:extLst/>
            </a:blip>
            <a:stretch>
              <a:fillRect/>
            </a:stretch>
          </p:blipFill>
          <p:spPr>
            <a:xfrm>
              <a:off x="0" y="0"/>
              <a:ext cx="3204604"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620" name="Shape 620"/>
            <p:cNvSpPr/>
            <p:nvPr/>
          </p:nvSpPr>
          <p:spPr>
            <a:xfrm>
              <a:off x="30619" y="636521"/>
              <a:ext cx="316310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MONITOR</a:t>
              </a:r>
            </a:p>
          </p:txBody>
        </p:sp>
      </p:grpSp>
      <p:grpSp>
        <p:nvGrpSpPr>
          <p:cNvPr id="624" name="Group 624"/>
          <p:cNvGrpSpPr/>
          <p:nvPr/>
        </p:nvGrpSpPr>
        <p:grpSpPr>
          <a:xfrm>
            <a:off x="3840529" y="4491820"/>
            <a:ext cx="4510939" cy="1122632"/>
            <a:chOff x="0" y="0"/>
            <a:chExt cx="4510937" cy="1122631"/>
          </a:xfrm>
        </p:grpSpPr>
        <p:pic>
          <p:nvPicPr>
            <p:cNvPr id="622" name="image14.tif"/>
            <p:cNvPicPr>
              <a:picLocks noChangeAspect="1"/>
            </p:cNvPicPr>
            <p:nvPr/>
          </p:nvPicPr>
          <p:blipFill>
            <a:blip r:embed="rId6">
              <a:extLst/>
            </a:blip>
            <a:stretch>
              <a:fillRect/>
            </a:stretch>
          </p:blipFill>
          <p:spPr>
            <a:xfrm>
              <a:off x="0" y="0"/>
              <a:ext cx="4510938"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623" name="Shape 623"/>
            <p:cNvSpPr/>
            <p:nvPr/>
          </p:nvSpPr>
          <p:spPr>
            <a:xfrm>
              <a:off x="13371" y="631993"/>
              <a:ext cx="447557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ACCELERATE</a:t>
              </a:r>
            </a:p>
          </p:txBody>
        </p:sp>
      </p:grpSp>
      <p:grpSp>
        <p:nvGrpSpPr>
          <p:cNvPr id="632" name="Group 632"/>
          <p:cNvGrpSpPr/>
          <p:nvPr/>
        </p:nvGrpSpPr>
        <p:grpSpPr>
          <a:xfrm>
            <a:off x="2437345" y="3661790"/>
            <a:ext cx="7311084" cy="699757"/>
            <a:chOff x="0" y="0"/>
            <a:chExt cx="7311083" cy="699756"/>
          </a:xfrm>
        </p:grpSpPr>
        <p:grpSp>
          <p:nvGrpSpPr>
            <p:cNvPr id="629" name="Group 629"/>
            <p:cNvGrpSpPr/>
            <p:nvPr/>
          </p:nvGrpSpPr>
          <p:grpSpPr>
            <a:xfrm>
              <a:off x="-1" y="-1"/>
              <a:ext cx="7311084" cy="699758"/>
              <a:chOff x="0" y="0"/>
              <a:chExt cx="7311082" cy="699756"/>
            </a:xfrm>
          </p:grpSpPr>
          <p:sp>
            <p:nvSpPr>
              <p:cNvPr id="625" name="Shape 625"/>
              <p:cNvSpPr/>
              <p:nvPr/>
            </p:nvSpPr>
            <p:spPr>
              <a:xfrm>
                <a:off x="-1" y="0"/>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626" name="Shape 626"/>
              <p:cNvSpPr/>
              <p:nvPr/>
            </p:nvSpPr>
            <p:spPr>
              <a:xfrm>
                <a:off x="3616449" y="1223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627" name="Shape 627"/>
              <p:cNvSpPr/>
              <p:nvPr/>
            </p:nvSpPr>
            <p:spPr>
              <a:xfrm>
                <a:off x="7226672" y="3371"/>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628" name="Shape 628"/>
              <p:cNvSpPr/>
              <p:nvPr/>
            </p:nvSpPr>
            <p:spPr>
              <a:xfrm>
                <a:off x="3618137" y="61534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grpSp>
        <p:sp>
          <p:nvSpPr>
            <p:cNvPr id="630" name="Shape 630"/>
            <p:cNvSpPr/>
            <p:nvPr/>
          </p:nvSpPr>
          <p:spPr>
            <a:xfrm flipH="1" rot="16200000">
              <a:off x="3541817" y="-3415202"/>
              <a:ext cx="227452" cy="7226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320" y="21600"/>
                  </a:lnTo>
                </a:path>
              </a:pathLst>
            </a:custGeom>
            <a:noFill/>
            <a:ln w="12700" cap="flat">
              <a:solidFill>
                <a:srgbClr val="BFBFBF"/>
              </a:solidFill>
              <a:prstDash val="solid"/>
              <a:round/>
            </a:ln>
            <a:effectLst/>
          </p:spPr>
          <p:txBody>
            <a:bodyPr wrap="square" lIns="34294" tIns="34294" rIns="34294" bIns="34294" numCol="1" anchor="b">
              <a:noAutofit/>
            </a:bodyPr>
            <a:lstStyle/>
            <a:p>
              <a:pPr/>
            </a:p>
          </p:txBody>
        </p:sp>
        <p:sp>
          <p:nvSpPr>
            <p:cNvPr id="631" name="Shape 631"/>
            <p:cNvSpPr/>
            <p:nvPr/>
          </p:nvSpPr>
          <p:spPr>
            <a:xfrm>
              <a:off x="3658655" y="96646"/>
              <a:ext cx="1688" cy="518700"/>
            </a:xfrm>
            <a:prstGeom prst="line">
              <a:avLst/>
            </a:prstGeom>
            <a:noFill/>
            <a:ln w="12700" cap="flat">
              <a:solidFill>
                <a:srgbClr val="BFBFBF"/>
              </a:solidFill>
              <a:prstDash val="solid"/>
              <a:round/>
            </a:ln>
            <a:effectLst/>
          </p:spPr>
          <p:txBody>
            <a:bodyPr wrap="square" lIns="45719" tIns="45719" rIns="45719" bIns="45719" numCol="1" anchor="t">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 name="Shape 636"/>
          <p:cNvSpPr/>
          <p:nvPr/>
        </p:nvSpPr>
        <p:spPr>
          <a:xfrm>
            <a:off x="1165664" y="2932845"/>
            <a:ext cx="3086007" cy="894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914366">
              <a:lnSpc>
                <a:spcPct val="90000"/>
              </a:lnSpc>
              <a:defRPr spc="-99" sz="4700">
                <a:solidFill>
                  <a:srgbClr val="06AED0"/>
                </a:solidFill>
                <a:latin typeface="Segoe UI Light"/>
                <a:ea typeface="Segoe UI Light"/>
                <a:cs typeface="Segoe UI Light"/>
                <a:sym typeface="Segoe UI Light"/>
              </a:defRPr>
            </a:lvl1pPr>
          </a:lstStyle>
          <a:p>
            <a:pPr/>
            <a:r>
              <a:t>Challenges</a:t>
            </a:r>
          </a:p>
        </p:txBody>
      </p:sp>
      <p:sp>
        <p:nvSpPr>
          <p:cNvPr id="637" name="Shape 637"/>
          <p:cNvSpPr/>
          <p:nvPr/>
        </p:nvSpPr>
        <p:spPr>
          <a:xfrm>
            <a:off x="5119358" y="1175488"/>
            <a:ext cx="6491883" cy="385978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66">
              <a:lnSpc>
                <a:spcPct val="150000"/>
              </a:lnSpc>
              <a:spcBef>
                <a:spcPts val="700"/>
              </a:spcBef>
              <a:defRPr sz="3200">
                <a:latin typeface="Segoe UI Light"/>
                <a:ea typeface="Segoe UI Light"/>
                <a:cs typeface="Segoe UI Light"/>
                <a:sym typeface="Segoe UI Light"/>
              </a:defRPr>
            </a:pPr>
            <a:r>
              <a:t>Device Fragmentation</a:t>
            </a:r>
            <a:endParaRPr sz="3900"/>
          </a:p>
          <a:p>
            <a:pPr defTabSz="914366">
              <a:lnSpc>
                <a:spcPct val="150000"/>
              </a:lnSpc>
              <a:spcBef>
                <a:spcPts val="700"/>
              </a:spcBef>
              <a:defRPr sz="3200">
                <a:latin typeface="Segoe UI Light"/>
                <a:ea typeface="Segoe UI Light"/>
                <a:cs typeface="Segoe UI Light"/>
                <a:sym typeface="Segoe UI Light"/>
              </a:defRPr>
            </a:pPr>
            <a:r>
              <a:t>App Complexity</a:t>
            </a:r>
            <a:endParaRPr sz="3900"/>
          </a:p>
          <a:p>
            <a:pPr defTabSz="914366">
              <a:lnSpc>
                <a:spcPct val="150000"/>
              </a:lnSpc>
              <a:spcBef>
                <a:spcPts val="700"/>
              </a:spcBef>
              <a:defRPr sz="3200">
                <a:latin typeface="Segoe UI Light"/>
                <a:ea typeface="Segoe UI Light"/>
                <a:cs typeface="Segoe UI Light"/>
                <a:sym typeface="Segoe UI Light"/>
              </a:defRPr>
            </a:pPr>
            <a:r>
              <a:t>Fast Release Cycles</a:t>
            </a:r>
            <a:endParaRPr sz="3900"/>
          </a:p>
          <a:p>
            <a:pPr defTabSz="914366">
              <a:lnSpc>
                <a:spcPct val="150000"/>
              </a:lnSpc>
              <a:spcBef>
                <a:spcPts val="700"/>
              </a:spcBef>
              <a:defRPr sz="3200">
                <a:latin typeface="Segoe UI Light"/>
                <a:ea typeface="Segoe UI Light"/>
                <a:cs typeface="Segoe UI Light"/>
                <a:sym typeface="Segoe UI Light"/>
              </a:defRPr>
            </a:pPr>
            <a:r>
              <a:t>Short Sessions</a:t>
            </a:r>
            <a:endParaRPr sz="3900"/>
          </a:p>
          <a:p>
            <a:pPr defTabSz="914366">
              <a:lnSpc>
                <a:spcPct val="150000"/>
              </a:lnSpc>
              <a:spcBef>
                <a:spcPts val="700"/>
              </a:spcBef>
              <a:defRPr sz="3200">
                <a:latin typeface="Segoe UI Light"/>
                <a:ea typeface="Segoe UI Light"/>
                <a:cs typeface="Segoe UI Light"/>
                <a:sym typeface="Segoe UI Light"/>
              </a:defRPr>
            </a:pPr>
            <a:r>
              <a:t>High Mobile User Expectations</a:t>
            </a:r>
          </a:p>
        </p:txBody>
      </p:sp>
      <p:sp>
        <p:nvSpPr>
          <p:cNvPr id="638" name="Shape 638"/>
          <p:cNvSpPr/>
          <p:nvPr/>
        </p:nvSpPr>
        <p:spPr>
          <a:xfrm>
            <a:off x="4475427" y="1175488"/>
            <a:ext cx="236559" cy="4507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312"/>
                  <a:pt x="10800" y="20958"/>
                </a:cubicBezTo>
                <a:lnTo>
                  <a:pt x="10800" y="11442"/>
                </a:lnTo>
                <a:cubicBezTo>
                  <a:pt x="10800" y="11088"/>
                  <a:pt x="5965" y="10800"/>
                  <a:pt x="0" y="10800"/>
                </a:cubicBezTo>
                <a:cubicBezTo>
                  <a:pt x="5965" y="10800"/>
                  <a:pt x="10800" y="10512"/>
                  <a:pt x="10800" y="10158"/>
                </a:cubicBezTo>
                <a:lnTo>
                  <a:pt x="10800" y="642"/>
                </a:lnTo>
                <a:cubicBezTo>
                  <a:pt x="10800" y="288"/>
                  <a:pt x="15635" y="0"/>
                  <a:pt x="21600" y="0"/>
                </a:cubicBezTo>
              </a:path>
            </a:pathLst>
          </a:custGeom>
          <a:ln w="19050" cap="rnd">
            <a:solidFill>
              <a:srgbClr val="A6A6A6"/>
            </a:solidFill>
          </a:ln>
        </p:spPr>
        <p:txBody>
          <a:bodyPr lIns="34294" tIns="34294" rIns="34294" bIns="34294" anchor="ctr"/>
          <a:lstStyle/>
          <a:p>
            <a:pPr algn="ctr">
              <a:defRPr sz="1700">
                <a:ln w="38099">
                  <a:solidFill>
                    <a:srgbClr val="000000"/>
                  </a:solidFill>
                </a:ln>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 name="Shape 642"/>
          <p:cNvSpPr/>
          <p:nvPr/>
        </p:nvSpPr>
        <p:spPr>
          <a:xfrm>
            <a:off x="-874594" y="6183390"/>
            <a:ext cx="510773" cy="515621"/>
          </a:xfrm>
          <a:prstGeom prst="rect">
            <a:avLst/>
          </a:prstGeom>
          <a:ln w="12700">
            <a:miter lim="400000"/>
          </a:ln>
          <a:extLst>
            <a:ext uri="{C572A759-6A51-4108-AA02-DFA0A04FC94B}">
              <ma14:wrappingTextBoxFlag xmlns:ma14="http://schemas.microsoft.com/office/mac/drawingml/2011/main" val="1"/>
            </a:ext>
          </a:extLst>
        </p:spPr>
        <p:txBody>
          <a:bodyPr lIns="60960" tIns="60960" rIns="60960" bIns="60960" anchor="ctr">
            <a:spAutoFit/>
          </a:bodyPr>
          <a:lstStyle>
            <a:lvl1pPr defTabSz="457200">
              <a:defRPr sz="2600">
                <a:solidFill>
                  <a:srgbClr val="FFFFFF"/>
                </a:solidFill>
                <a:latin typeface="+mj-lt"/>
                <a:ea typeface="+mj-ea"/>
                <a:cs typeface="+mj-cs"/>
                <a:sym typeface="Helvetica"/>
              </a:defRPr>
            </a:lvl1pPr>
          </a:lstStyle>
          <a:p>
            <a:pPr/>
            <a:r>
              <a:t>8</a:t>
            </a:r>
          </a:p>
        </p:txBody>
      </p:sp>
      <p:sp>
        <p:nvSpPr>
          <p:cNvPr id="643" name="Shape 643"/>
          <p:cNvSpPr/>
          <p:nvPr/>
        </p:nvSpPr>
        <p:spPr>
          <a:xfrm>
            <a:off x="609600" y="950540"/>
            <a:ext cx="10972800" cy="1"/>
          </a:xfrm>
          <a:prstGeom prst="line">
            <a:avLst/>
          </a:prstGeom>
          <a:ln w="6350">
            <a:solidFill>
              <a:srgbClr val="FFFFFF"/>
            </a:solidFill>
          </a:ln>
        </p:spPr>
        <p:txBody>
          <a:bodyPr lIns="45719" rIns="45719"/>
          <a:lstStyle/>
          <a:p>
            <a:pPr/>
          </a:p>
        </p:txBody>
      </p:sp>
      <p:sp>
        <p:nvSpPr>
          <p:cNvPr id="644" name="Shape 644"/>
          <p:cNvSpPr/>
          <p:nvPr>
            <p:ph type="title"/>
          </p:nvPr>
        </p:nvSpPr>
        <p:spPr>
          <a:xfrm>
            <a:off x="269239" y="289510"/>
            <a:ext cx="11655842" cy="899667"/>
          </a:xfrm>
          <a:prstGeom prst="rect">
            <a:avLst/>
          </a:prstGeom>
        </p:spPr>
        <p:txBody>
          <a:bodyPr/>
          <a:lstStyle>
            <a:lvl1pPr>
              <a:defRPr>
                <a:solidFill>
                  <a:srgbClr val="06AED0"/>
                </a:solidFill>
              </a:defRPr>
            </a:lvl1pPr>
          </a:lstStyle>
          <a:p>
            <a:pPr/>
            <a:r>
              <a:t>On Mobile, Quality is Hard</a:t>
            </a:r>
          </a:p>
        </p:txBody>
      </p:sp>
      <p:grpSp>
        <p:nvGrpSpPr>
          <p:cNvPr id="660" name="Group 660"/>
          <p:cNvGrpSpPr/>
          <p:nvPr/>
        </p:nvGrpSpPr>
        <p:grpSpPr>
          <a:xfrm>
            <a:off x="815987" y="2301524"/>
            <a:ext cx="11376014" cy="3583942"/>
            <a:chOff x="0" y="0"/>
            <a:chExt cx="11376013" cy="3583940"/>
          </a:xfrm>
        </p:grpSpPr>
        <p:grpSp>
          <p:nvGrpSpPr>
            <p:cNvPr id="658" name="Group 658"/>
            <p:cNvGrpSpPr/>
            <p:nvPr/>
          </p:nvGrpSpPr>
          <p:grpSpPr>
            <a:xfrm>
              <a:off x="0" y="0"/>
              <a:ext cx="11376014" cy="3583941"/>
              <a:chOff x="0" y="0"/>
              <a:chExt cx="11376013" cy="3583940"/>
            </a:xfrm>
          </p:grpSpPr>
          <p:grpSp>
            <p:nvGrpSpPr>
              <p:cNvPr id="647" name="Group 647"/>
              <p:cNvGrpSpPr/>
              <p:nvPr/>
            </p:nvGrpSpPr>
            <p:grpSpPr>
              <a:xfrm>
                <a:off x="1925734" y="0"/>
                <a:ext cx="2397958" cy="2258062"/>
                <a:chOff x="0" y="0"/>
                <a:chExt cx="2397956" cy="2258060"/>
              </a:xfrm>
            </p:grpSpPr>
            <p:sp>
              <p:nvSpPr>
                <p:cNvPr id="645" name="Shape 645"/>
                <p:cNvSpPr/>
                <p:nvPr/>
              </p:nvSpPr>
              <p:spPr>
                <a:xfrm>
                  <a:off x="0" y="0"/>
                  <a:ext cx="626258" cy="2258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spAutoFit/>
                </a:bodyPr>
                <a:lstStyle/>
                <a:p>
                  <a:pPr algn="ctr" defTabSz="457200">
                    <a:lnSpc>
                      <a:spcPct val="120000"/>
                    </a:lnSpc>
                    <a:defRPr sz="2400">
                      <a:solidFill>
                        <a:srgbClr val="808080"/>
                      </a:solidFill>
                    </a:defRPr>
                  </a:pPr>
                  <a:r>
                    <a:t>7</a:t>
                  </a:r>
                  <a:endParaRPr>
                    <a:latin typeface="Segoe UI Light"/>
                    <a:ea typeface="Segoe UI Light"/>
                    <a:cs typeface="Segoe UI Light"/>
                    <a:sym typeface="Segoe UI Light"/>
                  </a:endParaRPr>
                </a:p>
                <a:p>
                  <a:pPr algn="ctr" defTabSz="457200">
                    <a:lnSpc>
                      <a:spcPct val="120000"/>
                    </a:lnSpc>
                    <a:defRPr sz="2400">
                      <a:solidFill>
                        <a:srgbClr val="808080"/>
                      </a:solidFill>
                    </a:defRPr>
                  </a:pPr>
                  <a:r>
                    <a:t>20</a:t>
                  </a:r>
                  <a:endParaRPr>
                    <a:latin typeface="Segoe UI Light"/>
                    <a:ea typeface="Segoe UI Light"/>
                    <a:cs typeface="Segoe UI Light"/>
                    <a:sym typeface="Segoe UI Light"/>
                  </a:endParaRPr>
                </a:p>
                <a:p>
                  <a:pPr algn="ctr" defTabSz="457200">
                    <a:lnSpc>
                      <a:spcPct val="120000"/>
                    </a:lnSpc>
                    <a:defRPr sz="2400">
                      <a:solidFill>
                        <a:srgbClr val="808080"/>
                      </a:solidFill>
                    </a:defRPr>
                  </a:pPr>
                  <a:r>
                    <a:t>20</a:t>
                  </a:r>
                  <a:endParaRPr>
                    <a:latin typeface="Segoe UI Light"/>
                    <a:ea typeface="Segoe UI Light"/>
                    <a:cs typeface="Segoe UI Light"/>
                    <a:sym typeface="Segoe UI Light"/>
                  </a:endParaRPr>
                </a:p>
                <a:p>
                  <a:pPr algn="ctr" defTabSz="457200">
                    <a:lnSpc>
                      <a:spcPct val="120000"/>
                    </a:lnSpc>
                    <a:defRPr sz="2400">
                      <a:solidFill>
                        <a:srgbClr val="808080"/>
                      </a:solidFill>
                    </a:defRPr>
                  </a:pPr>
                  <a:r>
                    <a:t>35</a:t>
                  </a:r>
                  <a:endParaRPr>
                    <a:latin typeface="Segoe UI Light"/>
                    <a:ea typeface="Segoe UI Light"/>
                    <a:cs typeface="Segoe UI Light"/>
                    <a:sym typeface="Segoe UI Light"/>
                  </a:endParaRPr>
                </a:p>
                <a:p>
                  <a:pPr algn="ctr" defTabSz="457200">
                    <a:lnSpc>
                      <a:spcPct val="120000"/>
                    </a:lnSpc>
                    <a:defRPr sz="2400">
                      <a:solidFill>
                        <a:srgbClr val="808080"/>
                      </a:solidFill>
                    </a:defRPr>
                  </a:pPr>
                  <a:r>
                    <a:t>6</a:t>
                  </a:r>
                </a:p>
              </p:txBody>
            </p:sp>
            <p:sp>
              <p:nvSpPr>
                <p:cNvPr id="646" name="Shape 646"/>
                <p:cNvSpPr/>
                <p:nvPr/>
              </p:nvSpPr>
              <p:spPr>
                <a:xfrm>
                  <a:off x="511146" y="0"/>
                  <a:ext cx="1886811" cy="2258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spAutoFit/>
                </a:bodyPr>
                <a:lstStyle/>
                <a:p>
                  <a:pPr defTabSz="457200">
                    <a:lnSpc>
                      <a:spcPct val="120000"/>
                    </a:lnSpc>
                    <a:defRPr sz="2400">
                      <a:solidFill>
                        <a:srgbClr val="808080"/>
                      </a:solidFill>
                      <a:latin typeface="Segoe UI Light"/>
                      <a:ea typeface="Segoe UI Light"/>
                      <a:cs typeface="Segoe UI Light"/>
                      <a:sym typeface="Segoe UI Light"/>
                    </a:defRPr>
                  </a:pPr>
                  <a:r>
                    <a:t>OS versions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Devices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Languages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Locales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Screen sizes</a:t>
                  </a:r>
                </a:p>
              </p:txBody>
            </p:sp>
          </p:grpSp>
          <p:grpSp>
            <p:nvGrpSpPr>
              <p:cNvPr id="650" name="Group 650"/>
              <p:cNvGrpSpPr/>
              <p:nvPr/>
            </p:nvGrpSpPr>
            <p:grpSpPr>
              <a:xfrm>
                <a:off x="6664406" y="-1"/>
                <a:ext cx="4711608" cy="3583942"/>
                <a:chOff x="0" y="0"/>
                <a:chExt cx="4711606" cy="3583940"/>
              </a:xfrm>
            </p:grpSpPr>
            <p:sp>
              <p:nvSpPr>
                <p:cNvPr id="648" name="Shape 648"/>
                <p:cNvSpPr/>
                <p:nvPr/>
              </p:nvSpPr>
              <p:spPr>
                <a:xfrm>
                  <a:off x="0" y="0"/>
                  <a:ext cx="958439" cy="3583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spAutoFit/>
                </a:bodyPr>
                <a:lstStyle/>
                <a:p>
                  <a:pPr algn="ctr" defTabSz="457200">
                    <a:lnSpc>
                      <a:spcPct val="120000"/>
                    </a:lnSpc>
                    <a:defRPr sz="2400">
                      <a:solidFill>
                        <a:srgbClr val="808080"/>
                      </a:solidFill>
                    </a:defRPr>
                  </a:pPr>
                  <a:r>
                    <a:t>10</a:t>
                  </a:r>
                </a:p>
                <a:p>
                  <a:pPr algn="ctr" defTabSz="457200">
                    <a:lnSpc>
                      <a:spcPct val="120000"/>
                    </a:lnSpc>
                    <a:defRPr sz="2400">
                      <a:solidFill>
                        <a:srgbClr val="808080"/>
                      </a:solidFill>
                    </a:defRPr>
                  </a:pPr>
                  <a:r>
                    <a:t>24K+</a:t>
                  </a:r>
                  <a:endParaRPr>
                    <a:solidFill>
                      <a:srgbClr val="3C90D1"/>
                    </a:solidFill>
                    <a:latin typeface="Helvetica Light"/>
                    <a:ea typeface="Helvetica Light"/>
                    <a:cs typeface="Helvetica Light"/>
                    <a:sym typeface="Helvetica Light"/>
                  </a:endParaRPr>
                </a:p>
                <a:p>
                  <a:pPr algn="ctr" defTabSz="457200">
                    <a:lnSpc>
                      <a:spcPct val="120000"/>
                    </a:lnSpc>
                    <a:defRPr sz="2400">
                      <a:solidFill>
                        <a:srgbClr val="808080"/>
                      </a:solidFill>
                    </a:defRPr>
                  </a:pPr>
                  <a:r>
                    <a:t>39</a:t>
                  </a:r>
                  <a:endParaRPr>
                    <a:latin typeface="Segoe UI Light"/>
                    <a:ea typeface="Segoe UI Light"/>
                    <a:cs typeface="Segoe UI Light"/>
                    <a:sym typeface="Segoe UI Light"/>
                  </a:endParaRPr>
                </a:p>
                <a:p>
                  <a:pPr algn="ctr" defTabSz="457200">
                    <a:lnSpc>
                      <a:spcPct val="120000"/>
                    </a:lnSpc>
                    <a:defRPr sz="2400">
                      <a:solidFill>
                        <a:srgbClr val="808080"/>
                      </a:solidFill>
                    </a:defRPr>
                  </a:pPr>
                  <a:r>
                    <a:t>57</a:t>
                  </a:r>
                  <a:endParaRPr>
                    <a:latin typeface="Segoe UI Light"/>
                    <a:ea typeface="Segoe UI Light"/>
                    <a:cs typeface="Segoe UI Light"/>
                    <a:sym typeface="Segoe UI Light"/>
                  </a:endParaRPr>
                </a:p>
                <a:p>
                  <a:pPr algn="ctr" defTabSz="457200">
                    <a:lnSpc>
                      <a:spcPct val="120000"/>
                    </a:lnSpc>
                    <a:defRPr sz="2400">
                      <a:solidFill>
                        <a:srgbClr val="808080"/>
                      </a:solidFill>
                    </a:defRPr>
                  </a:pPr>
                  <a:r>
                    <a:t>27</a:t>
                  </a:r>
                  <a:endParaRPr>
                    <a:solidFill>
                      <a:srgbClr val="3C90D1"/>
                    </a:solidFill>
                    <a:latin typeface="Helvetica Light"/>
                    <a:ea typeface="Helvetica Light"/>
                    <a:cs typeface="Helvetica Light"/>
                    <a:sym typeface="Helvetica Light"/>
                  </a:endParaRPr>
                </a:p>
                <a:p>
                  <a:pPr algn="ctr" defTabSz="457200">
                    <a:lnSpc>
                      <a:spcPct val="120000"/>
                    </a:lnSpc>
                    <a:defRPr sz="2400">
                      <a:solidFill>
                        <a:srgbClr val="808080"/>
                      </a:solidFill>
                    </a:defRPr>
                  </a:pPr>
                  <a:r>
                    <a:t>15</a:t>
                  </a:r>
                  <a:endParaRPr>
                    <a:solidFill>
                      <a:srgbClr val="3C90D1"/>
                    </a:solidFill>
                    <a:latin typeface="Helvetica Light"/>
                    <a:ea typeface="Helvetica Light"/>
                    <a:cs typeface="Helvetica Light"/>
                    <a:sym typeface="Helvetica Light"/>
                  </a:endParaRPr>
                </a:p>
                <a:p>
                  <a:pPr algn="ctr" defTabSz="457200">
                    <a:lnSpc>
                      <a:spcPct val="120000"/>
                    </a:lnSpc>
                    <a:defRPr sz="2400">
                      <a:solidFill>
                        <a:srgbClr val="808080"/>
                      </a:solidFill>
                    </a:defRPr>
                  </a:pPr>
                  <a:r>
                    <a:t>6</a:t>
                  </a:r>
                </a:p>
              </p:txBody>
            </p:sp>
            <p:sp>
              <p:nvSpPr>
                <p:cNvPr id="649" name="Shape 649"/>
                <p:cNvSpPr/>
                <p:nvPr/>
              </p:nvSpPr>
              <p:spPr>
                <a:xfrm>
                  <a:off x="910606" y="0"/>
                  <a:ext cx="3801001" cy="3141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spAutoFit/>
                </a:bodyPr>
                <a:lstStyle/>
                <a:p>
                  <a:pPr defTabSz="457200">
                    <a:lnSpc>
                      <a:spcPct val="120000"/>
                    </a:lnSpc>
                    <a:defRPr sz="2400">
                      <a:solidFill>
                        <a:srgbClr val="808080"/>
                      </a:solidFill>
                      <a:latin typeface="Segoe UI Light"/>
                      <a:ea typeface="Segoe UI Light"/>
                      <a:cs typeface="Segoe UI Light"/>
                      <a:sym typeface="Segoe UI Light"/>
                    </a:defRPr>
                  </a:pPr>
                  <a:r>
                    <a:t>OS versions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Distinct devices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Languages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Locales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Screen sizes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Manufacturers</a:t>
                  </a:r>
                  <a:endParaRPr>
                    <a:solidFill>
                      <a:srgbClr val="3C90D1"/>
                    </a:solidFill>
                    <a:latin typeface="Helvetica Light"/>
                    <a:ea typeface="Helvetica Light"/>
                    <a:cs typeface="Helvetica Light"/>
                    <a:sym typeface="Helvetica Light"/>
                  </a:endParaRPr>
                </a:p>
                <a:p>
                  <a:pPr defTabSz="457200">
                    <a:lnSpc>
                      <a:spcPct val="120000"/>
                    </a:lnSpc>
                    <a:defRPr sz="2400">
                      <a:solidFill>
                        <a:srgbClr val="808080"/>
                      </a:solidFill>
                      <a:latin typeface="Segoe UI Light"/>
                      <a:ea typeface="Segoe UI Light"/>
                      <a:cs typeface="Segoe UI Light"/>
                      <a:sym typeface="Segoe UI Light"/>
                    </a:defRPr>
                  </a:pPr>
                  <a:r>
                    <a:t>Screen configurations</a:t>
                  </a:r>
                </a:p>
              </p:txBody>
            </p:sp>
          </p:grpSp>
          <p:grpSp>
            <p:nvGrpSpPr>
              <p:cNvPr id="653" name="Group 653"/>
              <p:cNvGrpSpPr/>
              <p:nvPr/>
            </p:nvGrpSpPr>
            <p:grpSpPr>
              <a:xfrm>
                <a:off x="0" y="447497"/>
                <a:ext cx="1458965" cy="1458965"/>
                <a:chOff x="0" y="0"/>
                <a:chExt cx="1458964" cy="1458964"/>
              </a:xfrm>
            </p:grpSpPr>
            <p:sp>
              <p:nvSpPr>
                <p:cNvPr id="651" name="Shape 651"/>
                <p:cNvSpPr/>
                <p:nvPr/>
              </p:nvSpPr>
              <p:spPr>
                <a:xfrm>
                  <a:off x="-1" y="-1"/>
                  <a:ext cx="1458966" cy="1458966"/>
                </a:xfrm>
                <a:prstGeom prst="ellipse">
                  <a:avLst/>
                </a:prstGeom>
                <a:solidFill>
                  <a:srgbClr val="9570D5"/>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652" name="image17.pdf" descr="Apple_logo.pdf"/>
                <p:cNvPicPr>
                  <a:picLocks noChangeAspect="1"/>
                </p:cNvPicPr>
                <p:nvPr/>
              </p:nvPicPr>
              <p:blipFill>
                <a:blip r:embed="rId3">
                  <a:extLst/>
                </a:blip>
                <a:stretch>
                  <a:fillRect/>
                </a:stretch>
              </p:blipFill>
              <p:spPr>
                <a:xfrm>
                  <a:off x="371162" y="301155"/>
                  <a:ext cx="663845" cy="741945"/>
                </a:xfrm>
                <a:prstGeom prst="rect">
                  <a:avLst/>
                </a:prstGeom>
                <a:ln w="12700" cap="flat">
                  <a:noFill/>
                  <a:miter lim="400000"/>
                </a:ln>
                <a:effectLst/>
              </p:spPr>
            </p:pic>
          </p:grpSp>
          <p:grpSp>
            <p:nvGrpSpPr>
              <p:cNvPr id="656" name="Group 656"/>
              <p:cNvGrpSpPr/>
              <p:nvPr/>
            </p:nvGrpSpPr>
            <p:grpSpPr>
              <a:xfrm>
                <a:off x="4767467" y="409961"/>
                <a:ext cx="1451989" cy="1451989"/>
                <a:chOff x="0" y="0"/>
                <a:chExt cx="1451988" cy="1451988"/>
              </a:xfrm>
            </p:grpSpPr>
            <p:sp>
              <p:nvSpPr>
                <p:cNvPr id="654" name="Shape 654"/>
                <p:cNvSpPr/>
                <p:nvPr/>
              </p:nvSpPr>
              <p:spPr>
                <a:xfrm>
                  <a:off x="-1" y="-1"/>
                  <a:ext cx="1451990" cy="1451990"/>
                </a:xfrm>
                <a:prstGeom prst="ellipse">
                  <a:avLst/>
                </a:prstGeom>
                <a:solidFill>
                  <a:srgbClr val="66B11F"/>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655" name="image18.pdf" descr="Android_logo.pdf"/>
                <p:cNvPicPr>
                  <a:picLocks noChangeAspect="1"/>
                </p:cNvPicPr>
                <p:nvPr/>
              </p:nvPicPr>
              <p:blipFill>
                <a:blip r:embed="rId4">
                  <a:extLst/>
                </a:blip>
                <a:stretch>
                  <a:fillRect/>
                </a:stretch>
              </p:blipFill>
              <p:spPr>
                <a:xfrm>
                  <a:off x="422391" y="364116"/>
                  <a:ext cx="613958" cy="706051"/>
                </a:xfrm>
                <a:prstGeom prst="rect">
                  <a:avLst/>
                </a:prstGeom>
                <a:ln w="12700" cap="flat">
                  <a:noFill/>
                  <a:miter lim="400000"/>
                </a:ln>
                <a:effectLst/>
              </p:spPr>
            </p:pic>
          </p:grpSp>
          <p:sp>
            <p:nvSpPr>
              <p:cNvPr id="657" name="Shape 657"/>
              <p:cNvSpPr/>
              <p:nvPr/>
            </p:nvSpPr>
            <p:spPr>
              <a:xfrm>
                <a:off x="1659094" y="189783"/>
                <a:ext cx="236559" cy="2021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0959"/>
                      <a:pt x="10800" y="20167"/>
                    </a:cubicBezTo>
                    <a:lnTo>
                      <a:pt x="10800" y="12233"/>
                    </a:lnTo>
                    <a:cubicBezTo>
                      <a:pt x="10800" y="11441"/>
                      <a:pt x="5965" y="10800"/>
                      <a:pt x="0" y="10800"/>
                    </a:cubicBezTo>
                    <a:cubicBezTo>
                      <a:pt x="5965" y="10800"/>
                      <a:pt x="10800" y="10159"/>
                      <a:pt x="10800" y="9367"/>
                    </a:cubicBezTo>
                    <a:lnTo>
                      <a:pt x="10800" y="1433"/>
                    </a:lnTo>
                    <a:cubicBezTo>
                      <a:pt x="10800" y="641"/>
                      <a:pt x="15635" y="0"/>
                      <a:pt x="21600" y="0"/>
                    </a:cubicBezTo>
                  </a:path>
                </a:pathLst>
              </a:custGeom>
              <a:noFill/>
              <a:ln w="19050" cap="rnd">
                <a:solidFill>
                  <a:srgbClr val="9570D5"/>
                </a:solidFill>
                <a:prstDash val="solid"/>
                <a:round/>
              </a:ln>
              <a:effectLst/>
            </p:spPr>
            <p:txBody>
              <a:bodyPr wrap="square" lIns="34294" tIns="34294" rIns="34294" bIns="34294" numCol="1" anchor="ctr">
                <a:noAutofit/>
              </a:bodyPr>
              <a:lstStyle/>
              <a:p>
                <a:pPr algn="ctr">
                  <a:defRPr sz="1700">
                    <a:ln w="38099">
                      <a:solidFill>
                        <a:srgbClr val="000000"/>
                      </a:solidFill>
                    </a:ln>
                  </a:defRPr>
                </a:pPr>
              </a:p>
            </p:txBody>
          </p:sp>
        </p:grpSp>
        <p:sp>
          <p:nvSpPr>
            <p:cNvPr id="659" name="Shape 659"/>
            <p:cNvSpPr/>
            <p:nvPr/>
          </p:nvSpPr>
          <p:spPr>
            <a:xfrm>
              <a:off x="6427849" y="177683"/>
              <a:ext cx="236559" cy="29222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156"/>
                    <a:pt x="10800" y="20609"/>
                  </a:cubicBezTo>
                  <a:lnTo>
                    <a:pt x="10800" y="8247"/>
                  </a:lnTo>
                  <a:cubicBezTo>
                    <a:pt x="10800" y="7700"/>
                    <a:pt x="5965" y="7256"/>
                    <a:pt x="0" y="7256"/>
                  </a:cubicBezTo>
                  <a:cubicBezTo>
                    <a:pt x="5965" y="7256"/>
                    <a:pt x="10800" y="6813"/>
                    <a:pt x="10800" y="6265"/>
                  </a:cubicBezTo>
                  <a:lnTo>
                    <a:pt x="10800" y="991"/>
                  </a:lnTo>
                  <a:cubicBezTo>
                    <a:pt x="10800" y="444"/>
                    <a:pt x="15635" y="0"/>
                    <a:pt x="21600" y="0"/>
                  </a:cubicBezTo>
                </a:path>
              </a:pathLst>
            </a:custGeom>
            <a:noFill/>
            <a:ln w="19050" cap="rnd">
              <a:solidFill>
                <a:srgbClr val="76B557"/>
              </a:solidFill>
              <a:prstDash val="solid"/>
              <a:round/>
            </a:ln>
            <a:effectLst/>
          </p:spPr>
          <p:txBody>
            <a:bodyPr wrap="square" lIns="34294" tIns="34294" rIns="34294" bIns="34294" numCol="1" anchor="ctr">
              <a:noAutofit/>
            </a:bodyPr>
            <a:lstStyle/>
            <a:p>
              <a:pPr algn="ctr">
                <a:defRPr sz="1700">
                  <a:ln w="38099">
                    <a:solidFill>
                      <a:srgbClr val="000000"/>
                    </a:solidFill>
                  </a:ln>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4" name="Shape 664"/>
          <p:cNvSpPr/>
          <p:nvPr>
            <p:ph type="title"/>
          </p:nvPr>
        </p:nvSpPr>
        <p:spPr>
          <a:xfrm>
            <a:off x="269239" y="289510"/>
            <a:ext cx="11655842" cy="899667"/>
          </a:xfrm>
          <a:prstGeom prst="rect">
            <a:avLst/>
          </a:prstGeom>
        </p:spPr>
        <p:txBody>
          <a:bodyPr/>
          <a:lstStyle>
            <a:lvl1pPr>
              <a:defRPr>
                <a:solidFill>
                  <a:srgbClr val="06AED0"/>
                </a:solidFill>
              </a:defRPr>
            </a:lvl1pPr>
          </a:lstStyle>
          <a:p>
            <a:pPr/>
            <a:r>
              <a:t>Android diversification</a:t>
            </a:r>
          </a:p>
        </p:txBody>
      </p:sp>
      <p:pic>
        <p:nvPicPr>
          <p:cNvPr id="665" name="image30.png"/>
          <p:cNvPicPr>
            <a:picLocks noChangeAspect="1"/>
          </p:cNvPicPr>
          <p:nvPr/>
        </p:nvPicPr>
        <p:blipFill>
          <a:blip r:embed="rId2">
            <a:extLst/>
          </a:blip>
          <a:stretch>
            <a:fillRect/>
          </a:stretch>
        </p:blipFill>
        <p:spPr>
          <a:xfrm>
            <a:off x="1961424" y="1189175"/>
            <a:ext cx="8271472" cy="549774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7" name="Shape 667"/>
          <p:cNvSpPr/>
          <p:nvPr>
            <p:ph type="title"/>
          </p:nvPr>
        </p:nvSpPr>
        <p:spPr>
          <a:xfrm>
            <a:off x="269239" y="289510"/>
            <a:ext cx="11655842" cy="899667"/>
          </a:xfrm>
          <a:prstGeom prst="rect">
            <a:avLst/>
          </a:prstGeom>
        </p:spPr>
        <p:txBody>
          <a:bodyPr/>
          <a:lstStyle>
            <a:lvl1pPr>
              <a:defRPr>
                <a:solidFill>
                  <a:srgbClr val="06AED0"/>
                </a:solidFill>
              </a:defRPr>
            </a:lvl1pPr>
          </a:lstStyle>
          <a:p>
            <a:pPr/>
            <a:r>
              <a:t>iOS diversification</a:t>
            </a:r>
          </a:p>
        </p:txBody>
      </p:sp>
      <p:pic>
        <p:nvPicPr>
          <p:cNvPr id="668" name="image31.png"/>
          <p:cNvPicPr>
            <a:picLocks noChangeAspect="1"/>
          </p:cNvPicPr>
          <p:nvPr/>
        </p:nvPicPr>
        <p:blipFill>
          <a:blip r:embed="rId2">
            <a:extLst/>
          </a:blip>
          <a:stretch>
            <a:fillRect/>
          </a:stretch>
        </p:blipFill>
        <p:spPr>
          <a:xfrm>
            <a:off x="501060" y="1198721"/>
            <a:ext cx="1989945" cy="1876363"/>
          </a:xfrm>
          <a:prstGeom prst="rect">
            <a:avLst/>
          </a:prstGeom>
          <a:ln w="12700">
            <a:miter lim="400000"/>
          </a:ln>
        </p:spPr>
      </p:pic>
      <p:pic>
        <p:nvPicPr>
          <p:cNvPr id="669" name="image32.png"/>
          <p:cNvPicPr>
            <a:picLocks noChangeAspect="1"/>
          </p:cNvPicPr>
          <p:nvPr/>
        </p:nvPicPr>
        <p:blipFill>
          <a:blip r:embed="rId3">
            <a:extLst/>
          </a:blip>
          <a:stretch>
            <a:fillRect/>
          </a:stretch>
        </p:blipFill>
        <p:spPr>
          <a:xfrm>
            <a:off x="501060" y="3293223"/>
            <a:ext cx="4350603" cy="1975407"/>
          </a:xfrm>
          <a:prstGeom prst="rect">
            <a:avLst/>
          </a:prstGeom>
          <a:ln w="12700">
            <a:miter lim="400000"/>
          </a:ln>
        </p:spPr>
      </p:pic>
      <p:pic>
        <p:nvPicPr>
          <p:cNvPr id="670" name="image33.png"/>
          <p:cNvPicPr>
            <a:picLocks noChangeAspect="1"/>
          </p:cNvPicPr>
          <p:nvPr/>
        </p:nvPicPr>
        <p:blipFill>
          <a:blip r:embed="rId4">
            <a:extLst/>
          </a:blip>
          <a:stretch>
            <a:fillRect/>
          </a:stretch>
        </p:blipFill>
        <p:spPr>
          <a:xfrm>
            <a:off x="3985521" y="1300477"/>
            <a:ext cx="858801" cy="1746227"/>
          </a:xfrm>
          <a:prstGeom prst="rect">
            <a:avLst/>
          </a:prstGeom>
          <a:ln w="12700">
            <a:miter lim="400000"/>
          </a:ln>
        </p:spPr>
      </p:pic>
      <p:pic>
        <p:nvPicPr>
          <p:cNvPr id="671" name="image34.png"/>
          <p:cNvPicPr>
            <a:picLocks noChangeAspect="1"/>
          </p:cNvPicPr>
          <p:nvPr/>
        </p:nvPicPr>
        <p:blipFill>
          <a:blip r:embed="rId5">
            <a:extLst/>
          </a:blip>
          <a:stretch>
            <a:fillRect/>
          </a:stretch>
        </p:blipFill>
        <p:spPr>
          <a:xfrm>
            <a:off x="6684596" y="1265989"/>
            <a:ext cx="870560" cy="1771139"/>
          </a:xfrm>
          <a:prstGeom prst="rect">
            <a:avLst/>
          </a:prstGeom>
          <a:ln w="12700">
            <a:miter lim="400000"/>
          </a:ln>
        </p:spPr>
      </p:pic>
      <p:pic>
        <p:nvPicPr>
          <p:cNvPr id="672" name="image35.png"/>
          <p:cNvPicPr>
            <a:picLocks noChangeAspect="1"/>
          </p:cNvPicPr>
          <p:nvPr/>
        </p:nvPicPr>
        <p:blipFill>
          <a:blip r:embed="rId6">
            <a:extLst/>
          </a:blip>
          <a:stretch>
            <a:fillRect/>
          </a:stretch>
        </p:blipFill>
        <p:spPr>
          <a:xfrm flipV="1" rot="3323185">
            <a:off x="8572571" y="2061597"/>
            <a:ext cx="1994224" cy="110536"/>
          </a:xfrm>
          <a:prstGeom prst="rect">
            <a:avLst/>
          </a:prstGeom>
          <a:ln w="12700">
            <a:miter lim="400000"/>
          </a:ln>
        </p:spPr>
      </p:pic>
      <p:sp>
        <p:nvSpPr>
          <p:cNvPr id="673" name="Shape 673"/>
          <p:cNvSpPr/>
          <p:nvPr/>
        </p:nvSpPr>
        <p:spPr>
          <a:xfrm>
            <a:off x="7654446" y="1720203"/>
            <a:ext cx="1286841"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100639">
              <a:lnSpc>
                <a:spcPct val="110000"/>
              </a:lnSpc>
              <a:defRPr sz="1600">
                <a:solidFill>
                  <a:srgbClr val="27A5BE"/>
                </a:solidFill>
              </a:defRPr>
            </a:lvl1pPr>
          </a:lstStyle>
          <a:p>
            <a:pPr/>
            <a:r>
              <a:t>3D Touch </a:t>
            </a:r>
          </a:p>
        </p:txBody>
      </p:sp>
      <p:sp>
        <p:nvSpPr>
          <p:cNvPr id="674" name="Shape 674"/>
          <p:cNvSpPr/>
          <p:nvPr/>
        </p:nvSpPr>
        <p:spPr>
          <a:xfrm>
            <a:off x="7654446" y="2102217"/>
            <a:ext cx="1193888" cy="5981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100639">
              <a:lnSpc>
                <a:spcPct val="110000"/>
              </a:lnSpc>
              <a:defRPr i="1" sz="1600">
                <a:solidFill>
                  <a:srgbClr val="27A5BE"/>
                </a:solidFill>
              </a:defRPr>
            </a:lvl1pPr>
          </a:lstStyle>
          <a:p>
            <a:pPr/>
            <a:r>
              <a:t>iPhone 6s series only</a:t>
            </a:r>
          </a:p>
        </p:txBody>
      </p:sp>
      <p:sp>
        <p:nvSpPr>
          <p:cNvPr id="675" name="Shape 675"/>
          <p:cNvSpPr/>
          <p:nvPr/>
        </p:nvSpPr>
        <p:spPr>
          <a:xfrm>
            <a:off x="9967785" y="1611615"/>
            <a:ext cx="1501956" cy="332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100639">
              <a:lnSpc>
                <a:spcPct val="110000"/>
              </a:lnSpc>
              <a:defRPr sz="1600">
                <a:solidFill>
                  <a:srgbClr val="27A5BE"/>
                </a:solidFill>
              </a:defRPr>
            </a:lvl1pPr>
          </a:lstStyle>
          <a:p>
            <a:pPr/>
            <a:r>
              <a:t>Apple pencil</a:t>
            </a:r>
          </a:p>
        </p:txBody>
      </p:sp>
      <p:sp>
        <p:nvSpPr>
          <p:cNvPr id="676" name="Shape 676"/>
          <p:cNvSpPr/>
          <p:nvPr/>
        </p:nvSpPr>
        <p:spPr>
          <a:xfrm>
            <a:off x="9965952" y="1897054"/>
            <a:ext cx="168159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100639">
              <a:lnSpc>
                <a:spcPct val="110000"/>
              </a:lnSpc>
              <a:defRPr i="1" sz="1600">
                <a:solidFill>
                  <a:srgbClr val="27A5BE"/>
                </a:solidFill>
              </a:defRPr>
            </a:lvl1pPr>
          </a:lstStyle>
          <a:p>
            <a:pPr/>
            <a:r>
              <a:t>iPad Pro only</a:t>
            </a:r>
          </a:p>
        </p:txBody>
      </p:sp>
      <p:pic>
        <p:nvPicPr>
          <p:cNvPr id="677" name="image36.png"/>
          <p:cNvPicPr>
            <a:picLocks noChangeAspect="1"/>
          </p:cNvPicPr>
          <p:nvPr/>
        </p:nvPicPr>
        <p:blipFill>
          <a:blip r:embed="rId7">
            <a:extLst/>
          </a:blip>
          <a:stretch>
            <a:fillRect/>
          </a:stretch>
        </p:blipFill>
        <p:spPr>
          <a:xfrm>
            <a:off x="9165142" y="3310378"/>
            <a:ext cx="2136038" cy="1455324"/>
          </a:xfrm>
          <a:prstGeom prst="rect">
            <a:avLst/>
          </a:prstGeom>
          <a:ln w="12700">
            <a:miter lim="400000"/>
          </a:ln>
        </p:spPr>
      </p:pic>
      <p:pic>
        <p:nvPicPr>
          <p:cNvPr id="678" name="image37.png"/>
          <p:cNvPicPr>
            <a:picLocks noChangeAspect="1"/>
          </p:cNvPicPr>
          <p:nvPr/>
        </p:nvPicPr>
        <p:blipFill>
          <a:blip r:embed="rId8">
            <a:extLst/>
          </a:blip>
          <a:stretch>
            <a:fillRect/>
          </a:stretch>
        </p:blipFill>
        <p:spPr>
          <a:xfrm>
            <a:off x="6684595" y="3310378"/>
            <a:ext cx="2136038" cy="1455324"/>
          </a:xfrm>
          <a:prstGeom prst="rect">
            <a:avLst/>
          </a:prstGeom>
          <a:ln w="12700">
            <a:miter lim="400000"/>
          </a:ln>
        </p:spPr>
      </p:pic>
      <p:sp>
        <p:nvSpPr>
          <p:cNvPr id="679" name="Shape 679"/>
          <p:cNvSpPr/>
          <p:nvPr/>
        </p:nvSpPr>
        <p:spPr>
          <a:xfrm>
            <a:off x="8364335" y="4836731"/>
            <a:ext cx="1601619"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100639">
              <a:lnSpc>
                <a:spcPct val="110000"/>
              </a:lnSpc>
              <a:defRPr sz="1600">
                <a:solidFill>
                  <a:srgbClr val="27A5BE"/>
                </a:solidFill>
              </a:defRPr>
            </a:lvl1pPr>
          </a:lstStyle>
          <a:p>
            <a:pPr/>
            <a:r>
              <a:t>Multi Tasking</a:t>
            </a:r>
          </a:p>
        </p:txBody>
      </p:sp>
      <p:sp>
        <p:nvSpPr>
          <p:cNvPr id="680" name="Shape 680"/>
          <p:cNvSpPr/>
          <p:nvPr/>
        </p:nvSpPr>
        <p:spPr>
          <a:xfrm>
            <a:off x="8201113" y="5130910"/>
            <a:ext cx="2389597"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100639">
              <a:lnSpc>
                <a:spcPct val="110000"/>
              </a:lnSpc>
              <a:defRPr i="1" sz="1600">
                <a:solidFill>
                  <a:srgbClr val="27A5BE"/>
                </a:solidFill>
              </a:defRPr>
            </a:lvl1pPr>
          </a:lstStyle>
          <a:p>
            <a:pPr/>
            <a:r>
              <a:t>Only select iPads</a:t>
            </a:r>
          </a:p>
        </p:txBody>
      </p:sp>
      <p:sp>
        <p:nvSpPr>
          <p:cNvPr id="681" name="Shape 681"/>
          <p:cNvSpPr/>
          <p:nvPr/>
        </p:nvSpPr>
        <p:spPr>
          <a:xfrm>
            <a:off x="3826790" y="4083948"/>
            <a:ext cx="160161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100639">
              <a:lnSpc>
                <a:spcPct val="110000"/>
              </a:lnSpc>
              <a:defRPr sz="1600">
                <a:solidFill>
                  <a:srgbClr val="27A5BE"/>
                </a:solidFill>
              </a:defRPr>
            </a:lvl1pPr>
          </a:lstStyle>
          <a:p>
            <a:pPr/>
            <a:r>
              <a:t>iPads</a:t>
            </a:r>
          </a:p>
        </p:txBody>
      </p:sp>
      <p:sp>
        <p:nvSpPr>
          <p:cNvPr id="682" name="Shape 682"/>
          <p:cNvSpPr/>
          <p:nvPr/>
        </p:nvSpPr>
        <p:spPr>
          <a:xfrm>
            <a:off x="4049452" y="1811384"/>
            <a:ext cx="1601618" cy="5981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100639">
              <a:lnSpc>
                <a:spcPct val="110000"/>
              </a:lnSpc>
              <a:defRPr sz="1600">
                <a:solidFill>
                  <a:srgbClr val="27A5BE"/>
                </a:solidFill>
              </a:defRPr>
            </a:pPr>
            <a:r>
              <a:t>iPod </a:t>
            </a:r>
            <a:br/>
            <a:r>
              <a:t>touch</a:t>
            </a:r>
          </a:p>
        </p:txBody>
      </p:sp>
      <p:sp>
        <p:nvSpPr>
          <p:cNvPr id="683" name="Shape 683"/>
          <p:cNvSpPr/>
          <p:nvPr/>
        </p:nvSpPr>
        <p:spPr>
          <a:xfrm>
            <a:off x="1560196" y="1917181"/>
            <a:ext cx="160161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100639">
              <a:lnSpc>
                <a:spcPct val="110000"/>
              </a:lnSpc>
              <a:defRPr sz="1600">
                <a:solidFill>
                  <a:srgbClr val="27A5BE"/>
                </a:solidFill>
              </a:defRPr>
            </a:lvl1pPr>
          </a:lstStyle>
          <a:p>
            <a:pPr/>
            <a:r>
              <a:t>iPhones</a:t>
            </a:r>
          </a:p>
        </p:txBody>
      </p:sp>
      <p:sp>
        <p:nvSpPr>
          <p:cNvPr id="684" name="Shape 684"/>
          <p:cNvSpPr/>
          <p:nvPr/>
        </p:nvSpPr>
        <p:spPr>
          <a:xfrm>
            <a:off x="1201668" y="5622845"/>
            <a:ext cx="326610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lnSpc>
                <a:spcPct val="110000"/>
              </a:lnSpc>
              <a:defRPr b="1" sz="2400">
                <a:solidFill>
                  <a:srgbClr val="27A5BE"/>
                </a:solidFill>
                <a:latin typeface="Segoe UI Semibold"/>
                <a:ea typeface="Segoe UI Semibold"/>
                <a:cs typeface="Segoe UI Semibold"/>
                <a:sym typeface="Segoe UI Semibold"/>
              </a:defRPr>
            </a:lvl1pPr>
          </a:lstStyle>
          <a:p>
            <a:pPr/>
            <a:r>
              <a:t>Form factors</a:t>
            </a:r>
          </a:p>
        </p:txBody>
      </p:sp>
      <p:sp>
        <p:nvSpPr>
          <p:cNvPr id="685" name="Shape 685"/>
          <p:cNvSpPr/>
          <p:nvPr/>
        </p:nvSpPr>
        <p:spPr>
          <a:xfrm>
            <a:off x="7414232" y="5622845"/>
            <a:ext cx="339251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lnSpc>
                <a:spcPct val="110000"/>
              </a:lnSpc>
              <a:defRPr b="1" sz="2400">
                <a:solidFill>
                  <a:srgbClr val="27A5BE"/>
                </a:solidFill>
                <a:latin typeface="Segoe UI Semibold"/>
                <a:ea typeface="Segoe UI Semibold"/>
                <a:cs typeface="Segoe UI Semibold"/>
                <a:sym typeface="Segoe UI Semibold"/>
              </a:defRPr>
            </a:lvl1pPr>
          </a:lstStyle>
          <a:p>
            <a:pPr/>
            <a:r>
              <a:t>iOS 9 features</a:t>
            </a:r>
          </a:p>
        </p:txBody>
      </p:sp>
      <p:sp>
        <p:nvSpPr>
          <p:cNvPr id="686" name="Shape 686"/>
          <p:cNvSpPr/>
          <p:nvPr/>
        </p:nvSpPr>
        <p:spPr>
          <a:xfrm>
            <a:off x="501060" y="5624283"/>
            <a:ext cx="4343261" cy="1"/>
          </a:xfrm>
          <a:prstGeom prst="line">
            <a:avLst/>
          </a:prstGeom>
          <a:ln>
            <a:solidFill>
              <a:srgbClr val="27A5BE"/>
            </a:solidFill>
          </a:ln>
        </p:spPr>
        <p:txBody>
          <a:bodyPr lIns="45719" rIns="45719"/>
          <a:lstStyle/>
          <a:p>
            <a:pPr/>
          </a:p>
        </p:txBody>
      </p:sp>
      <p:sp>
        <p:nvSpPr>
          <p:cNvPr id="687" name="Shape 687"/>
          <p:cNvSpPr/>
          <p:nvPr/>
        </p:nvSpPr>
        <p:spPr>
          <a:xfrm>
            <a:off x="6803583" y="5624283"/>
            <a:ext cx="4343262" cy="1"/>
          </a:xfrm>
          <a:prstGeom prst="line">
            <a:avLst/>
          </a:prstGeom>
          <a:ln>
            <a:solidFill>
              <a:srgbClr val="27A5BE"/>
            </a:solidFill>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9" name="image38.png" descr="layered device.png"/>
          <p:cNvPicPr>
            <a:picLocks noChangeAspect="1"/>
          </p:cNvPicPr>
          <p:nvPr/>
        </p:nvPicPr>
        <p:blipFill>
          <a:blip r:embed="rId3">
            <a:extLst/>
          </a:blip>
          <a:stretch>
            <a:fillRect/>
          </a:stretch>
        </p:blipFill>
        <p:spPr>
          <a:xfrm>
            <a:off x="683251" y="1323323"/>
            <a:ext cx="4182261" cy="5078458"/>
          </a:xfrm>
          <a:prstGeom prst="rect">
            <a:avLst/>
          </a:prstGeom>
          <a:ln w="12700">
            <a:miter lim="400000"/>
          </a:ln>
        </p:spPr>
      </p:pic>
      <p:sp>
        <p:nvSpPr>
          <p:cNvPr id="690" name="Shape 690"/>
          <p:cNvSpPr/>
          <p:nvPr/>
        </p:nvSpPr>
        <p:spPr>
          <a:xfrm>
            <a:off x="7232991" y="1323323"/>
            <a:ext cx="4519883" cy="401321"/>
          </a:xfrm>
          <a:prstGeom prst="rect">
            <a:avLst/>
          </a:prstGeom>
          <a:ln w="12700">
            <a:miter lim="400000"/>
          </a:ln>
          <a:extLst>
            <a:ext uri="{C572A759-6A51-4108-AA02-DFA0A04FC94B}">
              <ma14:wrappingTextBoxFlag xmlns:ma14="http://schemas.microsoft.com/office/mac/drawingml/2011/main" val="1"/>
            </a:ext>
          </a:extLst>
        </p:spPr>
        <p:txBody>
          <a:bodyPr lIns="60960" tIns="60960" rIns="60960" bIns="60960">
            <a:spAutoFit/>
          </a:bodyPr>
          <a:lstStyle>
            <a:lvl1pPr defTabSz="457200">
              <a:lnSpc>
                <a:spcPct val="110000"/>
              </a:lnSpc>
              <a:spcBef>
                <a:spcPts val="400"/>
              </a:spcBef>
              <a:defRPr>
                <a:solidFill>
                  <a:srgbClr val="3C90D1"/>
                </a:solidFill>
              </a:defRPr>
            </a:lvl1pPr>
          </a:lstStyle>
          <a:p>
            <a:pPr/>
            <a:r>
              <a:t>Thousands of iOS and Android APIs</a:t>
            </a:r>
          </a:p>
        </p:txBody>
      </p:sp>
      <p:sp>
        <p:nvSpPr>
          <p:cNvPr id="691" name="Shape 691"/>
          <p:cNvSpPr/>
          <p:nvPr/>
        </p:nvSpPr>
        <p:spPr>
          <a:xfrm>
            <a:off x="7264407" y="2356766"/>
            <a:ext cx="4488466" cy="401322"/>
          </a:xfrm>
          <a:prstGeom prst="rect">
            <a:avLst/>
          </a:prstGeom>
          <a:ln w="12700">
            <a:miter lim="400000"/>
          </a:ln>
          <a:extLst>
            <a:ext uri="{C572A759-6A51-4108-AA02-DFA0A04FC94B}">
              <ma14:wrappingTextBoxFlag xmlns:ma14="http://schemas.microsoft.com/office/mac/drawingml/2011/main" val="1"/>
            </a:ext>
          </a:extLst>
        </p:spPr>
        <p:txBody>
          <a:bodyPr lIns="60960" tIns="60960" rIns="60960" bIns="60960">
            <a:spAutoFit/>
          </a:bodyPr>
          <a:lstStyle>
            <a:lvl1pPr defTabSz="457200">
              <a:lnSpc>
                <a:spcPct val="110000"/>
              </a:lnSpc>
              <a:spcBef>
                <a:spcPts val="400"/>
              </a:spcBef>
              <a:defRPr>
                <a:solidFill>
                  <a:srgbClr val="76B557"/>
                </a:solidFill>
              </a:defRPr>
            </a:lvl1pPr>
          </a:lstStyle>
          <a:p>
            <a:pPr/>
            <a:r>
              <a:t>Public web APIs</a:t>
            </a:r>
          </a:p>
        </p:txBody>
      </p:sp>
      <p:sp>
        <p:nvSpPr>
          <p:cNvPr id="692" name="Shape 692"/>
          <p:cNvSpPr/>
          <p:nvPr/>
        </p:nvSpPr>
        <p:spPr>
          <a:xfrm>
            <a:off x="6412093" y="1216957"/>
            <a:ext cx="750713" cy="750713"/>
          </a:xfrm>
          <a:prstGeom prst="ellipse">
            <a:avLst/>
          </a:prstGeom>
          <a:solidFill>
            <a:srgbClr val="3C90D1"/>
          </a:solidFill>
          <a:ln w="12700">
            <a:miter lim="400000"/>
          </a:ln>
        </p:spPr>
        <p:txBody>
          <a:bodyPr lIns="34294" tIns="34294" rIns="34294" bIns="34294" anchor="ctr"/>
          <a:lstStyle/>
          <a:p>
            <a:pPr algn="ctr">
              <a:defRPr sz="2400">
                <a:solidFill>
                  <a:srgbClr val="FFFFFF"/>
                </a:solidFill>
              </a:defRPr>
            </a:pPr>
          </a:p>
        </p:txBody>
      </p:sp>
      <p:pic>
        <p:nvPicPr>
          <p:cNvPr id="693" name="image40.png" descr="social-apple white.png"/>
          <p:cNvPicPr>
            <a:picLocks noChangeAspect="1"/>
          </p:cNvPicPr>
          <p:nvPr/>
        </p:nvPicPr>
        <p:blipFill>
          <a:blip r:embed="rId4">
            <a:extLst/>
          </a:blip>
          <a:stretch>
            <a:fillRect/>
          </a:stretch>
        </p:blipFill>
        <p:spPr>
          <a:xfrm>
            <a:off x="6503637" y="1441135"/>
            <a:ext cx="228928" cy="274782"/>
          </a:xfrm>
          <a:prstGeom prst="rect">
            <a:avLst/>
          </a:prstGeom>
          <a:ln w="12700">
            <a:miter lim="400000"/>
          </a:ln>
        </p:spPr>
      </p:pic>
      <p:sp>
        <p:nvSpPr>
          <p:cNvPr id="694" name="Shape 694"/>
          <p:cNvSpPr/>
          <p:nvPr/>
        </p:nvSpPr>
        <p:spPr>
          <a:xfrm>
            <a:off x="6412093" y="2236574"/>
            <a:ext cx="750713" cy="750713"/>
          </a:xfrm>
          <a:prstGeom prst="ellipse">
            <a:avLst/>
          </a:prstGeom>
          <a:solidFill>
            <a:srgbClr val="76B557"/>
          </a:solidFill>
          <a:ln w="12700">
            <a:miter lim="400000"/>
          </a:ln>
        </p:spPr>
        <p:txBody>
          <a:bodyPr lIns="34294" tIns="34294" rIns="34294" bIns="34294" anchor="ctr"/>
          <a:lstStyle/>
          <a:p>
            <a:pPr algn="ctr">
              <a:defRPr sz="2400">
                <a:solidFill>
                  <a:srgbClr val="FFFFFF"/>
                </a:solidFill>
              </a:defRPr>
            </a:pPr>
          </a:p>
        </p:txBody>
      </p:sp>
      <p:sp>
        <p:nvSpPr>
          <p:cNvPr id="695" name="Shape 695"/>
          <p:cNvSpPr/>
          <p:nvPr/>
        </p:nvSpPr>
        <p:spPr>
          <a:xfrm>
            <a:off x="6412093" y="3247726"/>
            <a:ext cx="750713" cy="750713"/>
          </a:xfrm>
          <a:prstGeom prst="ellipse">
            <a:avLst/>
          </a:prstGeom>
          <a:solidFill>
            <a:srgbClr val="A73AB8"/>
          </a:solidFill>
          <a:ln w="12700">
            <a:miter lim="400000"/>
          </a:ln>
        </p:spPr>
        <p:txBody>
          <a:bodyPr lIns="34294" tIns="34294" rIns="34294" bIns="34294" anchor="ctr"/>
          <a:lstStyle/>
          <a:p>
            <a:pPr algn="ctr">
              <a:defRPr sz="2400">
                <a:solidFill>
                  <a:srgbClr val="FFFFFF"/>
                </a:solidFill>
              </a:defRPr>
            </a:pPr>
          </a:p>
        </p:txBody>
      </p:sp>
      <p:sp>
        <p:nvSpPr>
          <p:cNvPr id="696" name="Shape 696"/>
          <p:cNvSpPr/>
          <p:nvPr/>
        </p:nvSpPr>
        <p:spPr>
          <a:xfrm>
            <a:off x="6412093" y="4241946"/>
            <a:ext cx="750713" cy="750713"/>
          </a:xfrm>
          <a:prstGeom prst="ellipse">
            <a:avLst/>
          </a:prstGeom>
          <a:solidFill>
            <a:srgbClr val="123458"/>
          </a:solidFill>
          <a:ln w="12700">
            <a:miter lim="400000"/>
          </a:ln>
        </p:spPr>
        <p:txBody>
          <a:bodyPr lIns="34294" tIns="34294" rIns="34294" bIns="34294" anchor="ctr"/>
          <a:lstStyle/>
          <a:p>
            <a:pPr algn="ctr">
              <a:defRPr sz="2400">
                <a:solidFill>
                  <a:srgbClr val="FFFFFF"/>
                </a:solidFill>
              </a:defRPr>
            </a:pPr>
          </a:p>
        </p:txBody>
      </p:sp>
      <p:sp>
        <p:nvSpPr>
          <p:cNvPr id="697" name="Shape 697"/>
          <p:cNvSpPr/>
          <p:nvPr/>
        </p:nvSpPr>
        <p:spPr>
          <a:xfrm>
            <a:off x="6412093" y="5244632"/>
            <a:ext cx="750713" cy="750714"/>
          </a:xfrm>
          <a:prstGeom prst="ellipse">
            <a:avLst/>
          </a:prstGeom>
          <a:solidFill>
            <a:srgbClr val="6C6C6C"/>
          </a:solidFill>
          <a:ln w="12700">
            <a:miter lim="400000"/>
          </a:ln>
        </p:spPr>
        <p:txBody>
          <a:bodyPr lIns="34294" tIns="34294" rIns="34294" bIns="34294" anchor="ctr"/>
          <a:lstStyle/>
          <a:p>
            <a:pPr algn="ctr">
              <a:defRPr sz="2400">
                <a:solidFill>
                  <a:srgbClr val="FFFFFF"/>
                </a:solidFill>
              </a:defRPr>
            </a:pPr>
          </a:p>
        </p:txBody>
      </p:sp>
      <p:pic>
        <p:nvPicPr>
          <p:cNvPr id="698" name="image41.png" descr="social-android white.png"/>
          <p:cNvPicPr>
            <a:picLocks noChangeAspect="1"/>
          </p:cNvPicPr>
          <p:nvPr/>
        </p:nvPicPr>
        <p:blipFill>
          <a:blip r:embed="rId5">
            <a:extLst/>
          </a:blip>
          <a:stretch>
            <a:fillRect/>
          </a:stretch>
        </p:blipFill>
        <p:spPr>
          <a:xfrm>
            <a:off x="6807203" y="1449602"/>
            <a:ext cx="256829" cy="280237"/>
          </a:xfrm>
          <a:prstGeom prst="rect">
            <a:avLst/>
          </a:prstGeom>
          <a:ln w="12700">
            <a:miter lim="400000"/>
          </a:ln>
        </p:spPr>
      </p:pic>
      <p:sp>
        <p:nvSpPr>
          <p:cNvPr id="699" name="Shape 699"/>
          <p:cNvSpPr/>
          <p:nvPr/>
        </p:nvSpPr>
        <p:spPr>
          <a:xfrm>
            <a:off x="7264407" y="3368819"/>
            <a:ext cx="4488466" cy="401321"/>
          </a:xfrm>
          <a:prstGeom prst="rect">
            <a:avLst/>
          </a:prstGeom>
          <a:ln w="12700">
            <a:miter lim="400000"/>
          </a:ln>
          <a:extLst>
            <a:ext uri="{C572A759-6A51-4108-AA02-DFA0A04FC94B}">
              <ma14:wrappingTextBoxFlag xmlns:ma14="http://schemas.microsoft.com/office/mac/drawingml/2011/main" val="1"/>
            </a:ext>
          </a:extLst>
        </p:spPr>
        <p:txBody>
          <a:bodyPr lIns="60960" tIns="60960" rIns="60960" bIns="60960">
            <a:spAutoFit/>
          </a:bodyPr>
          <a:lstStyle>
            <a:lvl1pPr defTabSz="457200">
              <a:lnSpc>
                <a:spcPct val="110000"/>
              </a:lnSpc>
              <a:spcBef>
                <a:spcPts val="400"/>
              </a:spcBef>
              <a:defRPr>
                <a:solidFill>
                  <a:srgbClr val="A73AB8"/>
                </a:solidFill>
              </a:defRPr>
            </a:lvl1pPr>
          </a:lstStyle>
          <a:p>
            <a:pPr/>
            <a:r>
              <a:t>Backend integrations</a:t>
            </a:r>
          </a:p>
        </p:txBody>
      </p:sp>
      <p:sp>
        <p:nvSpPr>
          <p:cNvPr id="700" name="Shape 700"/>
          <p:cNvSpPr/>
          <p:nvPr/>
        </p:nvSpPr>
        <p:spPr>
          <a:xfrm>
            <a:off x="7264407" y="4352688"/>
            <a:ext cx="4488466" cy="401321"/>
          </a:xfrm>
          <a:prstGeom prst="rect">
            <a:avLst/>
          </a:prstGeom>
          <a:ln w="12700">
            <a:miter lim="400000"/>
          </a:ln>
          <a:extLst>
            <a:ext uri="{C572A759-6A51-4108-AA02-DFA0A04FC94B}">
              <ma14:wrappingTextBoxFlag xmlns:ma14="http://schemas.microsoft.com/office/mac/drawingml/2011/main" val="1"/>
            </a:ext>
          </a:extLst>
        </p:spPr>
        <p:txBody>
          <a:bodyPr lIns="60960" tIns="60960" rIns="60960" bIns="60960">
            <a:spAutoFit/>
          </a:bodyPr>
          <a:lstStyle>
            <a:lvl1pPr defTabSz="457200">
              <a:lnSpc>
                <a:spcPct val="110000"/>
              </a:lnSpc>
              <a:spcBef>
                <a:spcPts val="400"/>
              </a:spcBef>
              <a:defRPr>
                <a:solidFill>
                  <a:srgbClr val="123458"/>
                </a:solidFill>
              </a:defRPr>
            </a:lvl1pPr>
          </a:lstStyle>
          <a:p>
            <a:pPr/>
            <a:r>
              <a:t>Third party libraries</a:t>
            </a:r>
          </a:p>
        </p:txBody>
      </p:sp>
      <p:sp>
        <p:nvSpPr>
          <p:cNvPr id="701" name="Shape 701"/>
          <p:cNvSpPr/>
          <p:nvPr/>
        </p:nvSpPr>
        <p:spPr>
          <a:xfrm>
            <a:off x="7264407" y="5366763"/>
            <a:ext cx="4488466" cy="708661"/>
          </a:xfrm>
          <a:prstGeom prst="rect">
            <a:avLst/>
          </a:prstGeom>
          <a:ln w="12700">
            <a:miter lim="400000"/>
          </a:ln>
          <a:extLst>
            <a:ext uri="{C572A759-6A51-4108-AA02-DFA0A04FC94B}">
              <ma14:wrappingTextBoxFlag xmlns:ma14="http://schemas.microsoft.com/office/mac/drawingml/2011/main" val="1"/>
            </a:ext>
          </a:extLst>
        </p:spPr>
        <p:txBody>
          <a:bodyPr lIns="60960" tIns="60960" rIns="60960" bIns="60960">
            <a:spAutoFit/>
          </a:bodyPr>
          <a:lstStyle>
            <a:lvl1pPr defTabSz="457200">
              <a:lnSpc>
                <a:spcPct val="110000"/>
              </a:lnSpc>
              <a:spcBef>
                <a:spcPts val="400"/>
              </a:spcBef>
              <a:defRPr>
                <a:solidFill>
                  <a:srgbClr val="6C6C6C"/>
                </a:solidFill>
              </a:defRPr>
            </a:lvl1pPr>
          </a:lstStyle>
          <a:p>
            <a:pPr/>
            <a:r>
              <a:t>Memory, CPU and network constraints</a:t>
            </a:r>
          </a:p>
        </p:txBody>
      </p:sp>
      <p:pic>
        <p:nvPicPr>
          <p:cNvPr id="702" name="image42.png" descr="ios7-cloud.png"/>
          <p:cNvPicPr>
            <a:picLocks noChangeAspect="1"/>
          </p:cNvPicPr>
          <p:nvPr/>
        </p:nvPicPr>
        <p:blipFill>
          <a:blip r:embed="rId6">
            <a:extLst/>
          </a:blip>
          <a:stretch>
            <a:fillRect/>
          </a:stretch>
        </p:blipFill>
        <p:spPr>
          <a:xfrm>
            <a:off x="6584614" y="2446863"/>
            <a:ext cx="411312" cy="264368"/>
          </a:xfrm>
          <a:prstGeom prst="rect">
            <a:avLst/>
          </a:prstGeom>
          <a:ln w="12700">
            <a:miter lim="400000"/>
          </a:ln>
        </p:spPr>
      </p:pic>
      <p:pic>
        <p:nvPicPr>
          <p:cNvPr id="703" name="image43.png" descr="cpu.png"/>
          <p:cNvPicPr>
            <a:picLocks noChangeAspect="1"/>
          </p:cNvPicPr>
          <p:nvPr/>
        </p:nvPicPr>
        <p:blipFill>
          <a:blip r:embed="rId7">
            <a:extLst/>
          </a:blip>
          <a:stretch>
            <a:fillRect/>
          </a:stretch>
        </p:blipFill>
        <p:spPr>
          <a:xfrm>
            <a:off x="6475479" y="3334951"/>
            <a:ext cx="622522" cy="604213"/>
          </a:xfrm>
          <a:prstGeom prst="rect">
            <a:avLst/>
          </a:prstGeom>
          <a:ln w="12700">
            <a:miter lim="400000"/>
          </a:ln>
        </p:spPr>
      </p:pic>
      <p:pic>
        <p:nvPicPr>
          <p:cNvPr id="704" name="image44.png" descr="bar code white.png"/>
          <p:cNvPicPr>
            <a:picLocks noChangeAspect="1"/>
          </p:cNvPicPr>
          <p:nvPr/>
        </p:nvPicPr>
        <p:blipFill>
          <a:blip r:embed="rId8">
            <a:extLst/>
          </a:blip>
          <a:stretch>
            <a:fillRect/>
          </a:stretch>
        </p:blipFill>
        <p:spPr>
          <a:xfrm>
            <a:off x="6563600" y="4387915"/>
            <a:ext cx="466561" cy="452838"/>
          </a:xfrm>
          <a:prstGeom prst="rect">
            <a:avLst/>
          </a:prstGeom>
          <a:ln w="12700">
            <a:miter lim="400000"/>
          </a:ln>
        </p:spPr>
      </p:pic>
      <p:pic>
        <p:nvPicPr>
          <p:cNvPr id="705" name="image45.png" descr="gear.png"/>
          <p:cNvPicPr>
            <a:picLocks noChangeAspect="1"/>
          </p:cNvPicPr>
          <p:nvPr/>
        </p:nvPicPr>
        <p:blipFill>
          <a:blip r:embed="rId9">
            <a:extLst/>
          </a:blip>
          <a:stretch>
            <a:fillRect/>
          </a:stretch>
        </p:blipFill>
        <p:spPr>
          <a:xfrm>
            <a:off x="6536607" y="5329063"/>
            <a:ext cx="535890" cy="553356"/>
          </a:xfrm>
          <a:prstGeom prst="rect">
            <a:avLst/>
          </a:prstGeom>
          <a:ln w="12700">
            <a:miter lim="400000"/>
          </a:ln>
        </p:spPr>
      </p:pic>
      <p:sp>
        <p:nvSpPr>
          <p:cNvPr id="706" name="Shape 706"/>
          <p:cNvSpPr/>
          <p:nvPr>
            <p:ph type="title"/>
          </p:nvPr>
        </p:nvSpPr>
        <p:spPr>
          <a:xfrm>
            <a:off x="269239" y="289510"/>
            <a:ext cx="11655842" cy="899667"/>
          </a:xfrm>
          <a:prstGeom prst="rect">
            <a:avLst/>
          </a:prstGeom>
        </p:spPr>
        <p:txBody>
          <a:bodyPr/>
          <a:lstStyle>
            <a:lvl1pPr>
              <a:defRPr>
                <a:solidFill>
                  <a:srgbClr val="06AED0"/>
                </a:solidFill>
              </a:defRPr>
            </a:lvl1pPr>
          </a:lstStyle>
          <a:p>
            <a:pPr/>
            <a:r>
              <a:t>App Complexity</a:t>
            </a:r>
          </a:p>
        </p:txBody>
      </p:sp>
      <p:sp>
        <p:nvSpPr>
          <p:cNvPr id="707" name="Shape 707"/>
          <p:cNvSpPr/>
          <p:nvPr/>
        </p:nvSpPr>
        <p:spPr>
          <a:xfrm flipV="1" rot="10800000">
            <a:off x="3999422" y="1585572"/>
            <a:ext cx="2265912" cy="651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21544" y="21600"/>
                </a:lnTo>
              </a:path>
            </a:pathLst>
          </a:custGeom>
          <a:ln>
            <a:solidFill>
              <a:srgbClr val="3C90D1"/>
            </a:solidFill>
            <a:tailEnd type="oval"/>
          </a:ln>
        </p:spPr>
        <p:txBody>
          <a:bodyPr lIns="34294" tIns="34294" rIns="34294" bIns="34294" anchor="b"/>
          <a:lstStyle/>
          <a:p>
            <a:pPr/>
          </a:p>
        </p:txBody>
      </p:sp>
      <p:sp>
        <p:nvSpPr>
          <p:cNvPr id="708" name="Shape 708"/>
          <p:cNvSpPr/>
          <p:nvPr/>
        </p:nvSpPr>
        <p:spPr>
          <a:xfrm flipV="1" rot="10800000">
            <a:off x="4005293" y="2618955"/>
            <a:ext cx="2260049" cy="81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581" y="0"/>
                </a:lnTo>
                <a:lnTo>
                  <a:pt x="21581" y="21600"/>
                </a:lnTo>
                <a:lnTo>
                  <a:pt x="21600" y="21600"/>
                </a:lnTo>
              </a:path>
            </a:pathLst>
          </a:custGeom>
          <a:ln>
            <a:solidFill>
              <a:srgbClr val="76B557"/>
            </a:solidFill>
            <a:tailEnd type="oval"/>
          </a:ln>
        </p:spPr>
        <p:txBody>
          <a:bodyPr lIns="34294" tIns="34294" rIns="34294" bIns="34294" anchor="b"/>
          <a:lstStyle/>
          <a:p>
            <a:pPr/>
          </a:p>
        </p:txBody>
      </p:sp>
      <p:sp>
        <p:nvSpPr>
          <p:cNvPr id="709" name="Shape 709"/>
          <p:cNvSpPr/>
          <p:nvPr/>
        </p:nvSpPr>
        <p:spPr>
          <a:xfrm flipV="1" rot="10800000">
            <a:off x="4005295" y="3626556"/>
            <a:ext cx="2260041" cy="415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581" y="0"/>
                </a:lnTo>
                <a:lnTo>
                  <a:pt x="21581" y="21600"/>
                </a:lnTo>
                <a:lnTo>
                  <a:pt x="21600" y="21600"/>
                </a:lnTo>
              </a:path>
            </a:pathLst>
          </a:custGeom>
          <a:ln>
            <a:solidFill>
              <a:srgbClr val="A73AB9"/>
            </a:solidFill>
            <a:tailEnd type="oval"/>
          </a:ln>
        </p:spPr>
        <p:txBody>
          <a:bodyPr lIns="34294" tIns="34294" rIns="34294" bIns="34294" anchor="b"/>
          <a:lstStyle/>
          <a:p>
            <a:pPr/>
          </a:p>
        </p:txBody>
      </p:sp>
      <p:sp>
        <p:nvSpPr>
          <p:cNvPr id="710" name="Shape 710"/>
          <p:cNvSpPr/>
          <p:nvPr/>
        </p:nvSpPr>
        <p:spPr>
          <a:xfrm rot="10800000">
            <a:off x="4005300" y="5085248"/>
            <a:ext cx="2260043" cy="545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581" y="0"/>
                </a:lnTo>
                <a:lnTo>
                  <a:pt x="21581" y="21600"/>
                </a:lnTo>
                <a:lnTo>
                  <a:pt x="21600" y="21600"/>
                </a:lnTo>
              </a:path>
            </a:pathLst>
          </a:custGeom>
          <a:ln>
            <a:solidFill>
              <a:srgbClr val="6C6C6C"/>
            </a:solidFill>
            <a:tailEnd type="oval"/>
          </a:ln>
        </p:spPr>
        <p:txBody>
          <a:bodyPr lIns="34294" tIns="34294" rIns="34294" bIns="34294" anchor="b"/>
          <a:lstStyle/>
          <a:p>
            <a:pPr/>
          </a:p>
        </p:txBody>
      </p:sp>
      <p:sp>
        <p:nvSpPr>
          <p:cNvPr id="711" name="Shape 711"/>
          <p:cNvSpPr/>
          <p:nvPr/>
        </p:nvSpPr>
        <p:spPr>
          <a:xfrm flipH="1">
            <a:off x="4022343" y="4636273"/>
            <a:ext cx="2242991" cy="1"/>
          </a:xfrm>
          <a:prstGeom prst="line">
            <a:avLst/>
          </a:prstGeom>
          <a:ln>
            <a:solidFill>
              <a:srgbClr val="123458"/>
            </a:solidFill>
            <a:tailEnd type="oval"/>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91"/>
                                        </p:tgtEl>
                                        <p:attrNameLst>
                                          <p:attrName>style.visibility</p:attrName>
                                        </p:attrNameLst>
                                      </p:cBhvr>
                                      <p:to>
                                        <p:strVal val="visible"/>
                                      </p:to>
                                    </p:set>
                                    <p:animEffect filter="dissolve" transition="in">
                                      <p:cBhvr>
                                        <p:cTn id="7" dur="500"/>
                                        <p:tgtEl>
                                          <p:spTgt spid="691"/>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702"/>
                                        </p:tgtEl>
                                        <p:attrNameLst>
                                          <p:attrName>style.visibility</p:attrName>
                                        </p:attrNameLst>
                                      </p:cBhvr>
                                      <p:to>
                                        <p:strVal val="visible"/>
                                      </p:to>
                                    </p:set>
                                    <p:animEffect filter="dissolve" transition="in">
                                      <p:cBhvr>
                                        <p:cTn id="11" dur="500"/>
                                        <p:tgtEl>
                                          <p:spTgt spid="702"/>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694"/>
                                        </p:tgtEl>
                                        <p:attrNameLst>
                                          <p:attrName>style.visibility</p:attrName>
                                        </p:attrNameLst>
                                      </p:cBhvr>
                                      <p:to>
                                        <p:strVal val="visible"/>
                                      </p:to>
                                    </p:set>
                                    <p:animEffect filter="dissolve" transition="in">
                                      <p:cBhvr>
                                        <p:cTn id="15" dur="500"/>
                                        <p:tgtEl>
                                          <p:spTgt spid="694"/>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4" fill="hold">
                                  <p:stCondLst>
                                    <p:cond delay="0"/>
                                  </p:stCondLst>
                                  <p:iterate type="el" backwards="0">
                                    <p:tmAbs val="0"/>
                                  </p:iterate>
                                  <p:childTnLst>
                                    <p:set>
                                      <p:cBhvr>
                                        <p:cTn id="19" fill="hold"/>
                                        <p:tgtEl>
                                          <p:spTgt spid="703"/>
                                        </p:tgtEl>
                                        <p:attrNameLst>
                                          <p:attrName>style.visibility</p:attrName>
                                        </p:attrNameLst>
                                      </p:cBhvr>
                                      <p:to>
                                        <p:strVal val="visible"/>
                                      </p:to>
                                    </p:set>
                                    <p:animEffect filter="dissolve" transition="in">
                                      <p:cBhvr>
                                        <p:cTn id="20" dur="500"/>
                                        <p:tgtEl>
                                          <p:spTgt spid="703"/>
                                        </p:tgtEl>
                                      </p:cBhvr>
                                    </p:animEffect>
                                  </p:childTnLst>
                                </p:cTn>
                              </p:par>
                            </p:childTnLst>
                          </p:cTn>
                        </p:par>
                        <p:par>
                          <p:cTn id="21" fill="hold">
                            <p:stCondLst>
                              <p:cond delay="500"/>
                            </p:stCondLst>
                            <p:childTnLst>
                              <p:par>
                                <p:cTn id="22" presetClass="entr" nodeType="afterEffect" presetID="9" grpId="5" fill="hold">
                                  <p:stCondLst>
                                    <p:cond delay="0"/>
                                  </p:stCondLst>
                                  <p:iterate type="el" backwards="0">
                                    <p:tmAbs val="0"/>
                                  </p:iterate>
                                  <p:childTnLst>
                                    <p:set>
                                      <p:cBhvr>
                                        <p:cTn id="23" fill="hold"/>
                                        <p:tgtEl>
                                          <p:spTgt spid="695"/>
                                        </p:tgtEl>
                                        <p:attrNameLst>
                                          <p:attrName>style.visibility</p:attrName>
                                        </p:attrNameLst>
                                      </p:cBhvr>
                                      <p:to>
                                        <p:strVal val="visible"/>
                                      </p:to>
                                    </p:set>
                                    <p:animEffect filter="dissolve" transition="in">
                                      <p:cBhvr>
                                        <p:cTn id="24" dur="500"/>
                                        <p:tgtEl>
                                          <p:spTgt spid="695"/>
                                        </p:tgtEl>
                                      </p:cBhvr>
                                    </p:animEffect>
                                  </p:childTnLst>
                                </p:cTn>
                              </p:par>
                            </p:childTnLst>
                          </p:cTn>
                        </p:par>
                        <p:par>
                          <p:cTn id="25" fill="hold">
                            <p:stCondLst>
                              <p:cond delay="1000"/>
                            </p:stCondLst>
                            <p:childTnLst>
                              <p:par>
                                <p:cTn id="26" presetClass="entr" nodeType="afterEffect" presetID="9" grpId="6" fill="hold">
                                  <p:stCondLst>
                                    <p:cond delay="0"/>
                                  </p:stCondLst>
                                  <p:iterate type="el" backwards="0">
                                    <p:tmAbs val="0"/>
                                  </p:iterate>
                                  <p:childTnLst>
                                    <p:set>
                                      <p:cBhvr>
                                        <p:cTn id="27" fill="hold"/>
                                        <p:tgtEl>
                                          <p:spTgt spid="699"/>
                                        </p:tgtEl>
                                        <p:attrNameLst>
                                          <p:attrName>style.visibility</p:attrName>
                                        </p:attrNameLst>
                                      </p:cBhvr>
                                      <p:to>
                                        <p:strVal val="visible"/>
                                      </p:to>
                                    </p:set>
                                    <p:animEffect filter="dissolve" transition="in">
                                      <p:cBhvr>
                                        <p:cTn id="28" dur="500"/>
                                        <p:tgtEl>
                                          <p:spTgt spid="699"/>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7" fill="hold">
                                  <p:stCondLst>
                                    <p:cond delay="0"/>
                                  </p:stCondLst>
                                  <p:iterate type="el" backwards="0">
                                    <p:tmAbs val="0"/>
                                  </p:iterate>
                                  <p:childTnLst>
                                    <p:set>
                                      <p:cBhvr>
                                        <p:cTn id="32" fill="hold"/>
                                        <p:tgtEl>
                                          <p:spTgt spid="700"/>
                                        </p:tgtEl>
                                        <p:attrNameLst>
                                          <p:attrName>style.visibility</p:attrName>
                                        </p:attrNameLst>
                                      </p:cBhvr>
                                      <p:to>
                                        <p:strVal val="visible"/>
                                      </p:to>
                                    </p:set>
                                    <p:animEffect filter="dissolve" transition="in">
                                      <p:cBhvr>
                                        <p:cTn id="33" dur="500"/>
                                        <p:tgtEl>
                                          <p:spTgt spid="700"/>
                                        </p:tgtEl>
                                      </p:cBhvr>
                                    </p:animEffect>
                                  </p:childTnLst>
                                </p:cTn>
                              </p:par>
                            </p:childTnLst>
                          </p:cTn>
                        </p:par>
                        <p:par>
                          <p:cTn id="34" fill="hold">
                            <p:stCondLst>
                              <p:cond delay="500"/>
                            </p:stCondLst>
                            <p:childTnLst>
                              <p:par>
                                <p:cTn id="35" presetClass="entr" nodeType="afterEffect" presetID="9" grpId="8" fill="hold">
                                  <p:stCondLst>
                                    <p:cond delay="0"/>
                                  </p:stCondLst>
                                  <p:iterate type="el" backwards="0">
                                    <p:tmAbs val="0"/>
                                  </p:iterate>
                                  <p:childTnLst>
                                    <p:set>
                                      <p:cBhvr>
                                        <p:cTn id="36" fill="hold"/>
                                        <p:tgtEl>
                                          <p:spTgt spid="696"/>
                                        </p:tgtEl>
                                        <p:attrNameLst>
                                          <p:attrName>style.visibility</p:attrName>
                                        </p:attrNameLst>
                                      </p:cBhvr>
                                      <p:to>
                                        <p:strVal val="visible"/>
                                      </p:to>
                                    </p:set>
                                    <p:animEffect filter="dissolve" transition="in">
                                      <p:cBhvr>
                                        <p:cTn id="37" dur="500"/>
                                        <p:tgtEl>
                                          <p:spTgt spid="696"/>
                                        </p:tgtEl>
                                      </p:cBhvr>
                                    </p:animEffect>
                                  </p:childTnLst>
                                </p:cTn>
                              </p:par>
                            </p:childTnLst>
                          </p:cTn>
                        </p:par>
                        <p:par>
                          <p:cTn id="38" fill="hold">
                            <p:stCondLst>
                              <p:cond delay="1000"/>
                            </p:stCondLst>
                            <p:childTnLst>
                              <p:par>
                                <p:cTn id="39" presetClass="entr" nodeType="afterEffect" presetID="9" grpId="9" fill="hold">
                                  <p:stCondLst>
                                    <p:cond delay="0"/>
                                  </p:stCondLst>
                                  <p:iterate type="el" backwards="0">
                                    <p:tmAbs val="0"/>
                                  </p:iterate>
                                  <p:childTnLst>
                                    <p:set>
                                      <p:cBhvr>
                                        <p:cTn id="40" fill="hold"/>
                                        <p:tgtEl>
                                          <p:spTgt spid="704"/>
                                        </p:tgtEl>
                                        <p:attrNameLst>
                                          <p:attrName>style.visibility</p:attrName>
                                        </p:attrNameLst>
                                      </p:cBhvr>
                                      <p:to>
                                        <p:strVal val="visible"/>
                                      </p:to>
                                    </p:set>
                                    <p:animEffect filter="dissolve" transition="in">
                                      <p:cBhvr>
                                        <p:cTn id="41" dur="500"/>
                                        <p:tgtEl>
                                          <p:spTgt spid="704"/>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ID="9" grpId="10" fill="hold">
                                  <p:stCondLst>
                                    <p:cond delay="0"/>
                                  </p:stCondLst>
                                  <p:iterate type="el" backwards="0">
                                    <p:tmAbs val="0"/>
                                  </p:iterate>
                                  <p:childTnLst>
                                    <p:set>
                                      <p:cBhvr>
                                        <p:cTn id="45" fill="hold"/>
                                        <p:tgtEl>
                                          <p:spTgt spid="701"/>
                                        </p:tgtEl>
                                        <p:attrNameLst>
                                          <p:attrName>style.visibility</p:attrName>
                                        </p:attrNameLst>
                                      </p:cBhvr>
                                      <p:to>
                                        <p:strVal val="visible"/>
                                      </p:to>
                                    </p:set>
                                    <p:animEffect filter="dissolve" transition="in">
                                      <p:cBhvr>
                                        <p:cTn id="46" dur="500"/>
                                        <p:tgtEl>
                                          <p:spTgt spid="701"/>
                                        </p:tgtEl>
                                      </p:cBhvr>
                                    </p:animEffect>
                                  </p:childTnLst>
                                </p:cTn>
                              </p:par>
                            </p:childTnLst>
                          </p:cTn>
                        </p:par>
                        <p:par>
                          <p:cTn id="47" fill="hold">
                            <p:stCondLst>
                              <p:cond delay="500"/>
                            </p:stCondLst>
                            <p:childTnLst>
                              <p:par>
                                <p:cTn id="48" presetClass="entr" nodeType="afterEffect" presetID="9" grpId="11" fill="hold">
                                  <p:stCondLst>
                                    <p:cond delay="0"/>
                                  </p:stCondLst>
                                  <p:iterate type="el" backwards="0">
                                    <p:tmAbs val="0"/>
                                  </p:iterate>
                                  <p:childTnLst>
                                    <p:set>
                                      <p:cBhvr>
                                        <p:cTn id="49" fill="hold"/>
                                        <p:tgtEl>
                                          <p:spTgt spid="705"/>
                                        </p:tgtEl>
                                        <p:attrNameLst>
                                          <p:attrName>style.visibility</p:attrName>
                                        </p:attrNameLst>
                                      </p:cBhvr>
                                      <p:to>
                                        <p:strVal val="visible"/>
                                      </p:to>
                                    </p:set>
                                    <p:animEffect filter="dissolve" transition="in">
                                      <p:cBhvr>
                                        <p:cTn id="50" dur="500"/>
                                        <p:tgtEl>
                                          <p:spTgt spid="705"/>
                                        </p:tgtEl>
                                      </p:cBhvr>
                                    </p:animEffect>
                                  </p:childTnLst>
                                </p:cTn>
                              </p:par>
                            </p:childTnLst>
                          </p:cTn>
                        </p:par>
                        <p:par>
                          <p:cTn id="51" fill="hold">
                            <p:stCondLst>
                              <p:cond delay="1000"/>
                            </p:stCondLst>
                            <p:childTnLst>
                              <p:par>
                                <p:cTn id="52" presetClass="entr" nodeType="afterEffect" presetID="9" grpId="12" fill="hold">
                                  <p:stCondLst>
                                    <p:cond delay="0"/>
                                  </p:stCondLst>
                                  <p:iterate type="el" backwards="0">
                                    <p:tmAbs val="0"/>
                                  </p:iterate>
                                  <p:childTnLst>
                                    <p:set>
                                      <p:cBhvr>
                                        <p:cTn id="53" fill="hold"/>
                                        <p:tgtEl>
                                          <p:spTgt spid="697"/>
                                        </p:tgtEl>
                                        <p:attrNameLst>
                                          <p:attrName>style.visibility</p:attrName>
                                        </p:attrNameLst>
                                      </p:cBhvr>
                                      <p:to>
                                        <p:strVal val="visible"/>
                                      </p:to>
                                    </p:set>
                                    <p:animEffect filter="dissolve" transition="in">
                                      <p:cBhvr>
                                        <p:cTn id="54" dur="5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4" grpId="9"/>
      <p:bldP build="whole" bldLvl="1" animBg="1" rev="0" advAuto="0" spid="701" grpId="10"/>
      <p:bldP build="whole" bldLvl="1" animBg="1" rev="0" advAuto="0" spid="699" grpId="6"/>
      <p:bldP build="whole" bldLvl="1" animBg="1" rev="0" advAuto="0" spid="705" grpId="11"/>
      <p:bldP build="whole" bldLvl="1" animBg="1" rev="0" advAuto="0" spid="703" grpId="4"/>
      <p:bldP build="whole" bldLvl="1" animBg="1" rev="0" advAuto="0" spid="696" grpId="8"/>
      <p:bldP build="whole" bldLvl="1" animBg="1" rev="0" advAuto="0" spid="691" grpId="1"/>
      <p:bldP build="whole" bldLvl="1" animBg="1" rev="0" advAuto="0" spid="697" grpId="12"/>
      <p:bldP build="whole" bldLvl="1" animBg="1" rev="0" advAuto="0" spid="702" grpId="2"/>
      <p:bldP build="whole" bldLvl="1" animBg="1" rev="0" advAuto="0" spid="694" grpId="3"/>
      <p:bldP build="whole" bldLvl="1" animBg="1" rev="0" advAuto="0" spid="695" grpId="5"/>
      <p:bldP build="whole" bldLvl="1" animBg="1" rev="0" advAuto="0" spid="700" grpId="7"/>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2B84D2"/>
        </a:solidFill>
      </p:bgPr>
    </p:bg>
    <p:spTree>
      <p:nvGrpSpPr>
        <p:cNvPr id="1" name=""/>
        <p:cNvGrpSpPr/>
        <p:nvPr/>
      </p:nvGrpSpPr>
      <p:grpSpPr>
        <a:xfrm>
          <a:off x="0" y="0"/>
          <a:ext cx="0" cy="0"/>
          <a:chOff x="0" y="0"/>
          <a:chExt cx="0" cy="0"/>
        </a:xfrm>
      </p:grpSpPr>
      <p:grpSp>
        <p:nvGrpSpPr>
          <p:cNvPr id="730" name="Group 730"/>
          <p:cNvGrpSpPr/>
          <p:nvPr/>
        </p:nvGrpSpPr>
        <p:grpSpPr>
          <a:xfrm>
            <a:off x="950780" y="782819"/>
            <a:ext cx="10290439" cy="2476236"/>
            <a:chOff x="0" y="0"/>
            <a:chExt cx="10290437" cy="2476235"/>
          </a:xfrm>
        </p:grpSpPr>
        <p:grpSp>
          <p:nvGrpSpPr>
            <p:cNvPr id="717" name="Group 717"/>
            <p:cNvGrpSpPr/>
            <p:nvPr/>
          </p:nvGrpSpPr>
          <p:grpSpPr>
            <a:xfrm>
              <a:off x="0" y="140132"/>
              <a:ext cx="1838001" cy="2286154"/>
              <a:chOff x="0" y="0"/>
              <a:chExt cx="1838000" cy="2286152"/>
            </a:xfrm>
          </p:grpSpPr>
          <p:pic>
            <p:nvPicPr>
              <p:cNvPr id="715" name="image46.png" descr="Press_Hold.png"/>
              <p:cNvPicPr>
                <a:picLocks noChangeAspect="1"/>
              </p:cNvPicPr>
              <p:nvPr/>
            </p:nvPicPr>
            <p:blipFill>
              <a:blip r:embed="rId3">
                <a:extLst/>
              </a:blip>
              <a:stretch>
                <a:fillRect/>
              </a:stretch>
            </p:blipFill>
            <p:spPr>
              <a:xfrm>
                <a:off x="0" y="0"/>
                <a:ext cx="1838001" cy="1838001"/>
              </a:xfrm>
              <a:prstGeom prst="rect">
                <a:avLst/>
              </a:prstGeom>
              <a:ln w="12700" cap="flat">
                <a:noFill/>
                <a:miter lim="400000"/>
              </a:ln>
              <a:effectLst/>
            </p:spPr>
          </p:pic>
          <p:sp>
            <p:nvSpPr>
              <p:cNvPr id="716" name="Shape 716"/>
              <p:cNvSpPr/>
              <p:nvPr/>
            </p:nvSpPr>
            <p:spPr>
              <a:xfrm>
                <a:off x="540039" y="1798472"/>
                <a:ext cx="1151659"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914366">
                  <a:spcBef>
                    <a:spcPts val="400"/>
                  </a:spcBef>
                  <a:defRPr sz="2000">
                    <a:solidFill>
                      <a:srgbClr val="FFFFFF"/>
                    </a:solidFill>
                    <a:latin typeface="Segoe UI Light"/>
                    <a:ea typeface="Segoe UI Light"/>
                    <a:cs typeface="Segoe UI Light"/>
                    <a:sym typeface="Segoe UI Light"/>
                  </a:defRPr>
                </a:lvl1pPr>
              </a:lstStyle>
              <a:p>
                <a:pPr/>
                <a:r>
                  <a:t>Tap</a:t>
                </a:r>
              </a:p>
            </p:txBody>
          </p:sp>
        </p:grpSp>
        <p:grpSp>
          <p:nvGrpSpPr>
            <p:cNvPr id="720" name="Group 720"/>
            <p:cNvGrpSpPr/>
            <p:nvPr/>
          </p:nvGrpSpPr>
          <p:grpSpPr>
            <a:xfrm>
              <a:off x="2027846" y="13917"/>
              <a:ext cx="1871896" cy="2412370"/>
              <a:chOff x="0" y="0"/>
              <a:chExt cx="1871894" cy="2412368"/>
            </a:xfrm>
          </p:grpSpPr>
          <p:pic>
            <p:nvPicPr>
              <p:cNvPr id="718" name="image47.png" descr="Swipe_Down.png"/>
              <p:cNvPicPr>
                <a:picLocks noChangeAspect="1"/>
              </p:cNvPicPr>
              <p:nvPr/>
            </p:nvPicPr>
            <p:blipFill>
              <a:blip r:embed="rId4">
                <a:extLst/>
              </a:blip>
              <a:stretch>
                <a:fillRect/>
              </a:stretch>
            </p:blipFill>
            <p:spPr>
              <a:xfrm>
                <a:off x="0" y="0"/>
                <a:ext cx="1871895" cy="1871895"/>
              </a:xfrm>
              <a:prstGeom prst="rect">
                <a:avLst/>
              </a:prstGeom>
              <a:ln w="12700" cap="flat">
                <a:noFill/>
                <a:miter lim="400000"/>
              </a:ln>
              <a:effectLst/>
            </p:spPr>
          </p:pic>
          <p:sp>
            <p:nvSpPr>
              <p:cNvPr id="719" name="Shape 719"/>
              <p:cNvSpPr/>
              <p:nvPr/>
            </p:nvSpPr>
            <p:spPr>
              <a:xfrm>
                <a:off x="518288" y="1924688"/>
                <a:ext cx="1151659"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914366">
                  <a:spcBef>
                    <a:spcPts val="400"/>
                  </a:spcBef>
                  <a:defRPr sz="2000">
                    <a:solidFill>
                      <a:srgbClr val="FFFFFF"/>
                    </a:solidFill>
                    <a:latin typeface="Segoe UI Light"/>
                    <a:ea typeface="Segoe UI Light"/>
                    <a:cs typeface="Segoe UI Light"/>
                    <a:sym typeface="Segoe UI Light"/>
                  </a:defRPr>
                </a:lvl1pPr>
              </a:lstStyle>
              <a:p>
                <a:pPr/>
                <a:r>
                  <a:t>Scroll</a:t>
                </a:r>
              </a:p>
            </p:txBody>
          </p:sp>
        </p:grpSp>
        <p:grpSp>
          <p:nvGrpSpPr>
            <p:cNvPr id="723" name="Group 723"/>
            <p:cNvGrpSpPr/>
            <p:nvPr/>
          </p:nvGrpSpPr>
          <p:grpSpPr>
            <a:xfrm>
              <a:off x="3891853" y="0"/>
              <a:ext cx="1978134" cy="2426287"/>
              <a:chOff x="0" y="0"/>
              <a:chExt cx="1978132" cy="2426286"/>
            </a:xfrm>
          </p:grpSpPr>
          <p:pic>
            <p:nvPicPr>
              <p:cNvPr id="721" name="image48.png" descr="Swipe_Right.png"/>
              <p:cNvPicPr>
                <a:picLocks noChangeAspect="1"/>
              </p:cNvPicPr>
              <p:nvPr/>
            </p:nvPicPr>
            <p:blipFill>
              <a:blip r:embed="rId5">
                <a:extLst/>
              </a:blip>
              <a:stretch>
                <a:fillRect/>
              </a:stretch>
            </p:blipFill>
            <p:spPr>
              <a:xfrm>
                <a:off x="0" y="0"/>
                <a:ext cx="1978133" cy="1978133"/>
              </a:xfrm>
              <a:prstGeom prst="rect">
                <a:avLst/>
              </a:prstGeom>
              <a:ln w="12700" cap="flat">
                <a:noFill/>
                <a:miter lim="400000"/>
              </a:ln>
              <a:effectLst/>
            </p:spPr>
          </p:pic>
          <p:sp>
            <p:nvSpPr>
              <p:cNvPr id="722" name="Shape 722"/>
              <p:cNvSpPr/>
              <p:nvPr/>
            </p:nvSpPr>
            <p:spPr>
              <a:xfrm>
                <a:off x="447400" y="1938606"/>
                <a:ext cx="1151660"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914366">
                  <a:spcBef>
                    <a:spcPts val="400"/>
                  </a:spcBef>
                  <a:defRPr sz="2000">
                    <a:solidFill>
                      <a:srgbClr val="FFFFFF"/>
                    </a:solidFill>
                    <a:latin typeface="Segoe UI Light"/>
                    <a:ea typeface="Segoe UI Light"/>
                    <a:cs typeface="Segoe UI Light"/>
                    <a:sym typeface="Segoe UI Light"/>
                  </a:defRPr>
                </a:lvl1pPr>
              </a:lstStyle>
              <a:p>
                <a:pPr/>
                <a:r>
                  <a:t>Swipe</a:t>
                </a:r>
              </a:p>
            </p:txBody>
          </p:sp>
        </p:grpSp>
        <p:grpSp>
          <p:nvGrpSpPr>
            <p:cNvPr id="726" name="Group 726"/>
            <p:cNvGrpSpPr/>
            <p:nvPr/>
          </p:nvGrpSpPr>
          <p:grpSpPr>
            <a:xfrm>
              <a:off x="6115589" y="140132"/>
              <a:ext cx="1745680" cy="2286155"/>
              <a:chOff x="0" y="0"/>
              <a:chExt cx="1745679" cy="2286153"/>
            </a:xfrm>
          </p:grpSpPr>
          <p:pic>
            <p:nvPicPr>
              <p:cNvPr id="724" name="image49.png" descr="Pinch.png"/>
              <p:cNvPicPr>
                <a:picLocks noChangeAspect="1"/>
              </p:cNvPicPr>
              <p:nvPr/>
            </p:nvPicPr>
            <p:blipFill>
              <a:blip r:embed="rId6">
                <a:extLst/>
              </a:blip>
              <a:stretch>
                <a:fillRect/>
              </a:stretch>
            </p:blipFill>
            <p:spPr>
              <a:xfrm>
                <a:off x="0" y="0"/>
                <a:ext cx="1745680" cy="1745680"/>
              </a:xfrm>
              <a:prstGeom prst="rect">
                <a:avLst/>
              </a:prstGeom>
              <a:ln w="12700" cap="flat">
                <a:noFill/>
                <a:miter lim="400000"/>
              </a:ln>
              <a:effectLst/>
            </p:spPr>
          </p:pic>
          <p:sp>
            <p:nvSpPr>
              <p:cNvPr id="725" name="Shape 725"/>
              <p:cNvSpPr/>
              <p:nvPr/>
            </p:nvSpPr>
            <p:spPr>
              <a:xfrm>
                <a:off x="594020" y="1798473"/>
                <a:ext cx="1151659"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914366">
                  <a:spcBef>
                    <a:spcPts val="400"/>
                  </a:spcBef>
                  <a:defRPr sz="2000">
                    <a:solidFill>
                      <a:srgbClr val="FFFFFF"/>
                    </a:solidFill>
                    <a:latin typeface="Segoe UI Light"/>
                    <a:ea typeface="Segoe UI Light"/>
                    <a:cs typeface="Segoe UI Light"/>
                    <a:sym typeface="Segoe UI Light"/>
                  </a:defRPr>
                </a:lvl1pPr>
              </a:lstStyle>
              <a:p>
                <a:pPr/>
                <a:r>
                  <a:t>Pinch</a:t>
                </a:r>
              </a:p>
            </p:txBody>
          </p:sp>
        </p:grpSp>
        <p:grpSp>
          <p:nvGrpSpPr>
            <p:cNvPr id="729" name="Group 729"/>
            <p:cNvGrpSpPr/>
            <p:nvPr/>
          </p:nvGrpSpPr>
          <p:grpSpPr>
            <a:xfrm>
              <a:off x="8347912" y="47812"/>
              <a:ext cx="1942526" cy="2428424"/>
              <a:chOff x="0" y="0"/>
              <a:chExt cx="1942524" cy="2428423"/>
            </a:xfrm>
          </p:grpSpPr>
          <p:pic>
            <p:nvPicPr>
              <p:cNvPr id="727" name="image50.png" descr="3x_Swipe_Left.png"/>
              <p:cNvPicPr>
                <a:picLocks noChangeAspect="1"/>
              </p:cNvPicPr>
              <p:nvPr/>
            </p:nvPicPr>
            <p:blipFill>
              <a:blip r:embed="rId7">
                <a:extLst/>
              </a:blip>
              <a:stretch>
                <a:fillRect/>
              </a:stretch>
            </p:blipFill>
            <p:spPr>
              <a:xfrm>
                <a:off x="0" y="0"/>
                <a:ext cx="1930321" cy="1930321"/>
              </a:xfrm>
              <a:prstGeom prst="rect">
                <a:avLst/>
              </a:prstGeom>
              <a:ln w="12700" cap="flat">
                <a:noFill/>
                <a:miter lim="400000"/>
              </a:ln>
              <a:effectLst/>
            </p:spPr>
          </p:pic>
          <p:sp>
            <p:nvSpPr>
              <p:cNvPr id="728" name="Shape 728"/>
              <p:cNvSpPr/>
              <p:nvPr/>
            </p:nvSpPr>
            <p:spPr>
              <a:xfrm>
                <a:off x="368482" y="1940743"/>
                <a:ext cx="1574043"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914366">
                  <a:spcBef>
                    <a:spcPts val="400"/>
                  </a:spcBef>
                  <a:defRPr sz="2000">
                    <a:solidFill>
                      <a:srgbClr val="FFFFFF"/>
                    </a:solidFill>
                    <a:latin typeface="Segoe UI Light"/>
                    <a:ea typeface="Segoe UI Light"/>
                    <a:cs typeface="Segoe UI Light"/>
                    <a:sym typeface="Segoe UI Light"/>
                  </a:defRPr>
                </a:lvl1pPr>
              </a:lstStyle>
              <a:p>
                <a:pPr/>
                <a:r>
                  <a:t>Multi Finger</a:t>
                </a:r>
              </a:p>
            </p:txBody>
          </p:sp>
        </p:grpSp>
      </p:grpSp>
      <p:grpSp>
        <p:nvGrpSpPr>
          <p:cNvPr id="740" name="Group 740"/>
          <p:cNvGrpSpPr/>
          <p:nvPr/>
        </p:nvGrpSpPr>
        <p:grpSpPr>
          <a:xfrm>
            <a:off x="2995547" y="3675998"/>
            <a:ext cx="6224569" cy="2380500"/>
            <a:chOff x="0" y="0"/>
            <a:chExt cx="6224567" cy="2380498"/>
          </a:xfrm>
        </p:grpSpPr>
        <p:grpSp>
          <p:nvGrpSpPr>
            <p:cNvPr id="733" name="Group 733"/>
            <p:cNvGrpSpPr/>
            <p:nvPr/>
          </p:nvGrpSpPr>
          <p:grpSpPr>
            <a:xfrm>
              <a:off x="0" y="0"/>
              <a:ext cx="1745680" cy="2351784"/>
              <a:chOff x="0" y="0"/>
              <a:chExt cx="1745679" cy="2351783"/>
            </a:xfrm>
          </p:grpSpPr>
          <p:pic>
            <p:nvPicPr>
              <p:cNvPr id="731" name="image51.png" descr="TextEntry.png"/>
              <p:cNvPicPr>
                <a:picLocks noChangeAspect="1"/>
              </p:cNvPicPr>
              <p:nvPr/>
            </p:nvPicPr>
            <p:blipFill>
              <a:blip r:embed="rId8">
                <a:extLst/>
              </a:blip>
              <a:stretch>
                <a:fillRect/>
              </a:stretch>
            </p:blipFill>
            <p:spPr>
              <a:xfrm>
                <a:off x="0" y="0"/>
                <a:ext cx="1745680" cy="1745680"/>
              </a:xfrm>
              <a:prstGeom prst="rect">
                <a:avLst/>
              </a:prstGeom>
              <a:ln w="12700" cap="flat">
                <a:noFill/>
                <a:miter lim="400000"/>
              </a:ln>
              <a:effectLst/>
            </p:spPr>
          </p:pic>
          <p:sp>
            <p:nvSpPr>
              <p:cNvPr id="732" name="Shape 732"/>
              <p:cNvSpPr/>
              <p:nvPr/>
            </p:nvSpPr>
            <p:spPr>
              <a:xfrm>
                <a:off x="285284" y="1864103"/>
                <a:ext cx="1456258"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914366">
                  <a:spcBef>
                    <a:spcPts val="400"/>
                  </a:spcBef>
                  <a:defRPr sz="2000">
                    <a:solidFill>
                      <a:srgbClr val="FFFFFF"/>
                    </a:solidFill>
                    <a:latin typeface="Segoe UI Light"/>
                    <a:ea typeface="Segoe UI Light"/>
                    <a:cs typeface="Segoe UI Light"/>
                    <a:sym typeface="Segoe UI Light"/>
                  </a:defRPr>
                </a:lvl1pPr>
              </a:lstStyle>
              <a:p>
                <a:pPr/>
                <a:r>
                  <a:t>Text Entry</a:t>
                </a:r>
              </a:p>
            </p:txBody>
          </p:sp>
        </p:grpSp>
        <p:grpSp>
          <p:nvGrpSpPr>
            <p:cNvPr id="736" name="Group 736"/>
            <p:cNvGrpSpPr/>
            <p:nvPr/>
          </p:nvGrpSpPr>
          <p:grpSpPr>
            <a:xfrm>
              <a:off x="2291365" y="31552"/>
              <a:ext cx="1832450" cy="2320232"/>
              <a:chOff x="0" y="0"/>
              <a:chExt cx="1832448" cy="2320231"/>
            </a:xfrm>
          </p:grpSpPr>
          <p:pic>
            <p:nvPicPr>
              <p:cNvPr id="734" name="image52.png" descr="BumpL.png"/>
              <p:cNvPicPr>
                <a:picLocks noChangeAspect="1"/>
              </p:cNvPicPr>
              <p:nvPr/>
            </p:nvPicPr>
            <p:blipFill>
              <a:blip r:embed="rId9">
                <a:extLst/>
              </a:blip>
              <a:stretch>
                <a:fillRect/>
              </a:stretch>
            </p:blipFill>
            <p:spPr>
              <a:xfrm>
                <a:off x="0" y="0"/>
                <a:ext cx="1745680" cy="1745680"/>
              </a:xfrm>
              <a:prstGeom prst="rect">
                <a:avLst/>
              </a:prstGeom>
              <a:ln w="12700" cap="flat">
                <a:noFill/>
                <a:miter lim="400000"/>
              </a:ln>
              <a:effectLst/>
            </p:spPr>
          </p:pic>
          <p:sp>
            <p:nvSpPr>
              <p:cNvPr id="735" name="Shape 735"/>
              <p:cNvSpPr/>
              <p:nvPr/>
            </p:nvSpPr>
            <p:spPr>
              <a:xfrm>
                <a:off x="376191" y="1832551"/>
                <a:ext cx="1456258"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914366">
                  <a:spcBef>
                    <a:spcPts val="400"/>
                  </a:spcBef>
                  <a:defRPr sz="2000">
                    <a:solidFill>
                      <a:srgbClr val="FFFFFF"/>
                    </a:solidFill>
                    <a:latin typeface="Segoe UI Light"/>
                    <a:ea typeface="Segoe UI Light"/>
                    <a:cs typeface="Segoe UI Light"/>
                    <a:sym typeface="Segoe UI Light"/>
                  </a:defRPr>
                </a:lvl1pPr>
              </a:lstStyle>
              <a:p>
                <a:pPr/>
                <a:r>
                  <a:t>Rotation</a:t>
                </a:r>
              </a:p>
            </p:txBody>
          </p:sp>
        </p:grpSp>
        <p:grpSp>
          <p:nvGrpSpPr>
            <p:cNvPr id="739" name="Group 739"/>
            <p:cNvGrpSpPr/>
            <p:nvPr/>
          </p:nvGrpSpPr>
          <p:grpSpPr>
            <a:xfrm>
              <a:off x="4768310" y="181432"/>
              <a:ext cx="1456258" cy="2199068"/>
              <a:chOff x="0" y="0"/>
              <a:chExt cx="1456257" cy="2199067"/>
            </a:xfrm>
          </p:grpSpPr>
          <p:pic>
            <p:nvPicPr>
              <p:cNvPr id="737" name="image53.png" descr="Globe.png"/>
              <p:cNvPicPr>
                <a:picLocks noChangeAspect="1"/>
              </p:cNvPicPr>
              <p:nvPr/>
            </p:nvPicPr>
            <p:blipFill>
              <a:blip r:embed="rId10">
                <a:extLst/>
              </a:blip>
              <a:stretch>
                <a:fillRect/>
              </a:stretch>
            </p:blipFill>
            <p:spPr>
              <a:xfrm>
                <a:off x="84695" y="0"/>
                <a:ext cx="1283904" cy="1412038"/>
              </a:xfrm>
              <a:prstGeom prst="rect">
                <a:avLst/>
              </a:prstGeom>
              <a:ln w="12700" cap="flat">
                <a:noFill/>
                <a:miter lim="400000"/>
              </a:ln>
              <a:effectLst/>
            </p:spPr>
          </p:pic>
          <p:sp>
            <p:nvSpPr>
              <p:cNvPr id="738" name="Shape 738"/>
              <p:cNvSpPr/>
              <p:nvPr/>
            </p:nvSpPr>
            <p:spPr>
              <a:xfrm>
                <a:off x="0" y="1711387"/>
                <a:ext cx="1456258"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914366">
                  <a:spcBef>
                    <a:spcPts val="400"/>
                  </a:spcBef>
                  <a:defRPr sz="2000">
                    <a:solidFill>
                      <a:srgbClr val="FFFFFF"/>
                    </a:solidFill>
                    <a:latin typeface="Segoe UI Light"/>
                    <a:ea typeface="Segoe UI Light"/>
                    <a:cs typeface="Segoe UI Light"/>
                    <a:sym typeface="Segoe UI Light"/>
                  </a:defRPr>
                </a:lvl1pPr>
              </a:lstStyle>
              <a:p>
                <a:pPr/>
                <a:r>
                  <a:t>GPS</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nvSpPr>
        <p:spPr>
          <a:xfrm>
            <a:off x="8661271" y="4280220"/>
            <a:ext cx="329128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838383"/>
                </a:solidFill>
                <a:latin typeface="Segoe UI Light"/>
                <a:ea typeface="Segoe UI Light"/>
                <a:cs typeface="Segoe UI Light"/>
                <a:sym typeface="Segoe UI Light"/>
              </a:defRPr>
            </a:lvl1pPr>
          </a:lstStyle>
          <a:p>
            <a:pPr/>
            <a:r>
              <a:t>Stay current</a:t>
            </a:r>
          </a:p>
        </p:txBody>
      </p:sp>
      <p:sp>
        <p:nvSpPr>
          <p:cNvPr id="203" name="Shape 203"/>
          <p:cNvSpPr/>
          <p:nvPr>
            <p:ph type="title"/>
          </p:nvPr>
        </p:nvSpPr>
        <p:spPr>
          <a:xfrm>
            <a:off x="269239" y="289510"/>
            <a:ext cx="11655842" cy="899667"/>
          </a:xfrm>
          <a:prstGeom prst="rect">
            <a:avLst/>
          </a:prstGeom>
        </p:spPr>
        <p:txBody>
          <a:bodyPr/>
          <a:lstStyle>
            <a:lvl1pPr>
              <a:defRPr>
                <a:solidFill>
                  <a:srgbClr val="06AED0"/>
                </a:solidFill>
              </a:defRPr>
            </a:lvl1pPr>
          </a:lstStyle>
          <a:p>
            <a:pPr/>
            <a:r>
              <a:t>Your priorities when building apps</a:t>
            </a:r>
          </a:p>
        </p:txBody>
      </p:sp>
      <p:sp>
        <p:nvSpPr>
          <p:cNvPr id="204" name="Shape 204"/>
          <p:cNvSpPr/>
          <p:nvPr/>
        </p:nvSpPr>
        <p:spPr>
          <a:xfrm>
            <a:off x="3172434" y="4280218"/>
            <a:ext cx="3115638"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838383"/>
                </a:solidFill>
                <a:latin typeface="Segoe UI Light"/>
                <a:ea typeface="Segoe UI Light"/>
                <a:cs typeface="Segoe UI Light"/>
                <a:sym typeface="Segoe UI Light"/>
              </a:defRPr>
            </a:lvl1pPr>
          </a:lstStyle>
          <a:p>
            <a:pPr/>
            <a:r>
              <a:t>Works Everywhere</a:t>
            </a:r>
          </a:p>
        </p:txBody>
      </p:sp>
      <p:sp>
        <p:nvSpPr>
          <p:cNvPr id="205" name="Shape 205"/>
          <p:cNvSpPr/>
          <p:nvPr/>
        </p:nvSpPr>
        <p:spPr>
          <a:xfrm>
            <a:off x="240968" y="4280218"/>
            <a:ext cx="3378632"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400">
                <a:solidFill>
                  <a:srgbClr val="838383"/>
                </a:solidFill>
                <a:latin typeface="Segoe UI Light"/>
                <a:ea typeface="Segoe UI Light"/>
                <a:cs typeface="Segoe UI Light"/>
                <a:sym typeface="Segoe UI Light"/>
              </a:defRPr>
            </a:pPr>
            <a:r>
              <a:t>Native</a:t>
            </a:r>
          </a:p>
          <a:p>
            <a:pPr algn="ctr">
              <a:defRPr sz="2400">
                <a:solidFill>
                  <a:srgbClr val="838383"/>
                </a:solidFill>
                <a:latin typeface="Segoe UI Light"/>
                <a:ea typeface="Segoe UI Light"/>
                <a:cs typeface="Segoe UI Light"/>
                <a:sym typeface="Segoe UI Light"/>
              </a:defRPr>
            </a:pPr>
            <a:r>
              <a:t>5-Star App</a:t>
            </a:r>
          </a:p>
        </p:txBody>
      </p:sp>
      <p:sp>
        <p:nvSpPr>
          <p:cNvPr id="206" name="Shape 206"/>
          <p:cNvSpPr/>
          <p:nvPr/>
        </p:nvSpPr>
        <p:spPr>
          <a:xfrm>
            <a:off x="5960764" y="4280220"/>
            <a:ext cx="3115638"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838383"/>
                </a:solidFill>
                <a:latin typeface="Segoe UI Light"/>
                <a:ea typeface="Segoe UI Light"/>
                <a:cs typeface="Segoe UI Light"/>
                <a:sym typeface="Segoe UI Light"/>
              </a:defRPr>
            </a:lvl1pPr>
          </a:lstStyle>
          <a:p>
            <a:pPr/>
            <a:r>
              <a:t>Integration</a:t>
            </a:r>
          </a:p>
        </p:txBody>
      </p:sp>
      <p:pic>
        <p:nvPicPr>
          <p:cNvPr id="207" name="image5.pdf"/>
          <p:cNvPicPr>
            <a:picLocks noChangeAspect="1"/>
          </p:cNvPicPr>
          <p:nvPr/>
        </p:nvPicPr>
        <p:blipFill>
          <a:blip r:embed="rId2">
            <a:extLst/>
          </a:blip>
          <a:stretch>
            <a:fillRect/>
          </a:stretch>
        </p:blipFill>
        <p:spPr>
          <a:xfrm>
            <a:off x="764100" y="1744278"/>
            <a:ext cx="2408334" cy="2408334"/>
          </a:xfrm>
          <a:prstGeom prst="rect">
            <a:avLst/>
          </a:prstGeom>
          <a:ln w="12700">
            <a:miter lim="400000"/>
          </a:ln>
        </p:spPr>
      </p:pic>
      <p:pic>
        <p:nvPicPr>
          <p:cNvPr id="208" name="image6.pdf"/>
          <p:cNvPicPr>
            <a:picLocks noChangeAspect="1"/>
          </p:cNvPicPr>
          <p:nvPr/>
        </p:nvPicPr>
        <p:blipFill>
          <a:blip r:embed="rId3">
            <a:extLst/>
          </a:blip>
          <a:stretch>
            <a:fillRect/>
          </a:stretch>
        </p:blipFill>
        <p:spPr>
          <a:xfrm>
            <a:off x="6288070" y="1748863"/>
            <a:ext cx="2408334" cy="2408335"/>
          </a:xfrm>
          <a:prstGeom prst="rect">
            <a:avLst/>
          </a:prstGeom>
          <a:ln w="12700">
            <a:miter lim="400000"/>
          </a:ln>
        </p:spPr>
      </p:pic>
      <p:pic>
        <p:nvPicPr>
          <p:cNvPr id="209" name="image7.pdf"/>
          <p:cNvPicPr>
            <a:picLocks noChangeAspect="1"/>
          </p:cNvPicPr>
          <p:nvPr/>
        </p:nvPicPr>
        <p:blipFill>
          <a:blip r:embed="rId4">
            <a:extLst/>
          </a:blip>
          <a:stretch>
            <a:fillRect/>
          </a:stretch>
        </p:blipFill>
        <p:spPr>
          <a:xfrm>
            <a:off x="8863951" y="1449215"/>
            <a:ext cx="2904154" cy="2904154"/>
          </a:xfrm>
          <a:prstGeom prst="rect">
            <a:avLst/>
          </a:prstGeom>
          <a:ln w="12700">
            <a:miter lim="400000"/>
          </a:ln>
        </p:spPr>
      </p:pic>
      <p:pic>
        <p:nvPicPr>
          <p:cNvPr id="210" name="image8.pdf"/>
          <p:cNvPicPr>
            <a:picLocks noChangeAspect="1"/>
          </p:cNvPicPr>
          <p:nvPr/>
        </p:nvPicPr>
        <p:blipFill>
          <a:blip r:embed="rId5">
            <a:extLst/>
          </a:blip>
          <a:stretch>
            <a:fillRect/>
          </a:stretch>
        </p:blipFill>
        <p:spPr>
          <a:xfrm>
            <a:off x="3607351" y="1889210"/>
            <a:ext cx="2261302" cy="2261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4" name="Shape 744"/>
          <p:cNvSpPr/>
          <p:nvPr>
            <p:ph type="title"/>
          </p:nvPr>
        </p:nvSpPr>
        <p:spPr>
          <a:xfrm>
            <a:off x="269238" y="289510"/>
            <a:ext cx="12170855" cy="899667"/>
          </a:xfrm>
          <a:prstGeom prst="rect">
            <a:avLst/>
          </a:prstGeom>
        </p:spPr>
        <p:txBody>
          <a:bodyPr/>
          <a:lstStyle/>
          <a:p>
            <a:pPr defTabSz="850361">
              <a:defRPr spc="-93" sz="3348">
                <a:solidFill>
                  <a:srgbClr val="06AED0"/>
                </a:solidFill>
                <a:latin typeface="Segoe UI"/>
                <a:ea typeface="Segoe UI"/>
                <a:cs typeface="Segoe UI"/>
                <a:sym typeface="Segoe UI"/>
              </a:defRPr>
            </a:pPr>
            <a:r>
              <a:t>Xamarin Test Cloud: </a:t>
            </a:r>
            <a:r>
              <a:rPr>
                <a:latin typeface="Segoe UI Light"/>
                <a:ea typeface="Segoe UI Light"/>
                <a:cs typeface="Segoe UI Light"/>
                <a:sym typeface="Segoe UI Light"/>
              </a:rPr>
              <a:t>automated testing on thousands of devices</a:t>
            </a:r>
          </a:p>
        </p:txBody>
      </p:sp>
      <p:sp>
        <p:nvSpPr>
          <p:cNvPr id="745" name="Shape 745"/>
          <p:cNvSpPr/>
          <p:nvPr/>
        </p:nvSpPr>
        <p:spPr>
          <a:xfrm>
            <a:off x="0" y="5872100"/>
            <a:ext cx="5628177" cy="867268"/>
          </a:xfrm>
          <a:prstGeom prst="rect">
            <a:avLst/>
          </a:prstGeom>
          <a:solidFill>
            <a:srgbClr val="FFFFFF"/>
          </a:solidFill>
          <a:ln w="12700">
            <a:miter lim="400000"/>
          </a:ln>
        </p:spPr>
        <p:txBody>
          <a:bodyPr lIns="34294" tIns="34294" rIns="34294" bIns="34294" anchor="ctr"/>
          <a:lstStyle/>
          <a:p>
            <a:pPr algn="ctr">
              <a:defRPr sz="2400">
                <a:solidFill>
                  <a:srgbClr val="FFFFFF"/>
                </a:solidFill>
              </a:defRPr>
            </a:pPr>
          </a:p>
        </p:txBody>
      </p:sp>
      <p:pic>
        <p:nvPicPr>
          <p:cNvPr id="746" name="image54.png"/>
          <p:cNvPicPr>
            <a:picLocks noChangeAspect="1"/>
          </p:cNvPicPr>
          <p:nvPr/>
        </p:nvPicPr>
        <p:blipFill>
          <a:blip r:embed="rId2">
            <a:extLst/>
          </a:blip>
          <a:stretch>
            <a:fillRect/>
          </a:stretch>
        </p:blipFill>
        <p:spPr>
          <a:xfrm>
            <a:off x="794695" y="983904"/>
            <a:ext cx="10616935" cy="69842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 name="Shape 748"/>
          <p:cNvSpPr/>
          <p:nvPr>
            <p:ph type="title"/>
          </p:nvPr>
        </p:nvSpPr>
        <p:spPr>
          <a:xfrm>
            <a:off x="269239" y="289510"/>
            <a:ext cx="11655842" cy="899667"/>
          </a:xfrm>
          <a:prstGeom prst="rect">
            <a:avLst/>
          </a:prstGeom>
        </p:spPr>
        <p:txBody>
          <a:bodyPr/>
          <a:lstStyle/>
          <a:p>
            <a:pPr defTabSz="877792">
              <a:defRPr spc="-95" sz="4512">
                <a:solidFill>
                  <a:srgbClr val="06AED0"/>
                </a:solidFill>
              </a:defRPr>
            </a:pPr>
            <a:r>
              <a:t>What’s new in </a:t>
            </a:r>
            <a:r>
              <a:rPr>
                <a:latin typeface="Segoe UI"/>
                <a:ea typeface="Segoe UI"/>
                <a:cs typeface="Segoe UI"/>
                <a:sym typeface="Segoe UI"/>
              </a:rPr>
              <a:t>Xamarin Test Cloud</a:t>
            </a:r>
            <a:r>
              <a:t>?</a:t>
            </a:r>
          </a:p>
        </p:txBody>
      </p:sp>
      <p:sp>
        <p:nvSpPr>
          <p:cNvPr id="749" name="Shape 749"/>
          <p:cNvSpPr/>
          <p:nvPr/>
        </p:nvSpPr>
        <p:spPr>
          <a:xfrm>
            <a:off x="1638299" y="4543597"/>
            <a:ext cx="2704564" cy="8648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100639">
              <a:lnSpc>
                <a:spcPct val="110000"/>
              </a:lnSpc>
              <a:defRPr sz="2400">
                <a:latin typeface="Segoe UI Light"/>
                <a:ea typeface="Segoe UI Light"/>
                <a:cs typeface="Segoe UI Light"/>
                <a:sym typeface="Segoe UI Light"/>
              </a:defRPr>
            </a:pPr>
            <a:r>
              <a:t>Integrated</a:t>
            </a:r>
            <a:br/>
            <a:r>
              <a:t>with Platform</a:t>
            </a:r>
          </a:p>
        </p:txBody>
      </p:sp>
      <p:sp>
        <p:nvSpPr>
          <p:cNvPr id="750" name="Shape 750"/>
          <p:cNvSpPr/>
          <p:nvPr/>
        </p:nvSpPr>
        <p:spPr>
          <a:xfrm>
            <a:off x="4814001" y="4597436"/>
            <a:ext cx="3076203"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lnSpc>
                <a:spcPct val="110000"/>
              </a:lnSpc>
              <a:defRPr sz="2400">
                <a:latin typeface="Segoe UI Light"/>
                <a:ea typeface="Segoe UI Light"/>
                <a:cs typeface="Segoe UI Light"/>
                <a:sym typeface="Segoe UI Light"/>
              </a:defRPr>
            </a:lvl1pPr>
          </a:lstStyle>
          <a:p>
            <a:pPr/>
            <a:r>
              <a:t>UITest 1.0</a:t>
            </a:r>
          </a:p>
        </p:txBody>
      </p:sp>
      <p:sp>
        <p:nvSpPr>
          <p:cNvPr id="751" name="Shape 751"/>
          <p:cNvSpPr/>
          <p:nvPr/>
        </p:nvSpPr>
        <p:spPr>
          <a:xfrm>
            <a:off x="324027" y="5744505"/>
            <a:ext cx="5304148" cy="867268"/>
          </a:xfrm>
          <a:prstGeom prst="rect">
            <a:avLst/>
          </a:prstGeom>
          <a:solidFill>
            <a:srgbClr val="FFFFFF"/>
          </a:solidFill>
          <a:ln w="12700">
            <a:miter lim="400000"/>
          </a:ln>
        </p:spPr>
        <p:txBody>
          <a:bodyPr lIns="34294" tIns="34294" rIns="34294" bIns="34294" anchor="ctr"/>
          <a:lstStyle/>
          <a:p>
            <a:pPr algn="ctr">
              <a:defRPr sz="2400">
                <a:solidFill>
                  <a:srgbClr val="FFFFFF"/>
                </a:solidFill>
              </a:defRPr>
            </a:pPr>
          </a:p>
        </p:txBody>
      </p:sp>
      <p:sp>
        <p:nvSpPr>
          <p:cNvPr id="752" name="Shape 752"/>
          <p:cNvSpPr/>
          <p:nvPr/>
        </p:nvSpPr>
        <p:spPr>
          <a:xfrm>
            <a:off x="1294614" y="6292803"/>
            <a:ext cx="305813" cy="1"/>
          </a:xfrm>
          <a:prstGeom prst="line">
            <a:avLst/>
          </a:prstGeom>
          <a:ln>
            <a:solidFill>
              <a:srgbClr val="FFFFFF"/>
            </a:solidFill>
          </a:ln>
        </p:spPr>
        <p:txBody>
          <a:bodyPr lIns="45719" rIns="45719"/>
          <a:lstStyle/>
          <a:p>
            <a:pPr/>
          </a:p>
        </p:txBody>
      </p:sp>
      <p:sp>
        <p:nvSpPr>
          <p:cNvPr id="753" name="Shape 753"/>
          <p:cNvSpPr/>
          <p:nvPr/>
        </p:nvSpPr>
        <p:spPr>
          <a:xfrm>
            <a:off x="2438397" y="6292803"/>
            <a:ext cx="305813" cy="1"/>
          </a:xfrm>
          <a:prstGeom prst="line">
            <a:avLst/>
          </a:prstGeom>
          <a:ln>
            <a:solidFill>
              <a:srgbClr val="FFFFFF"/>
            </a:solidFill>
          </a:ln>
        </p:spPr>
        <p:txBody>
          <a:bodyPr lIns="45719" rIns="45719"/>
          <a:lstStyle/>
          <a:p>
            <a:pPr/>
          </a:p>
        </p:txBody>
      </p:sp>
      <p:sp>
        <p:nvSpPr>
          <p:cNvPr id="754" name="Shape 754"/>
          <p:cNvSpPr/>
          <p:nvPr/>
        </p:nvSpPr>
        <p:spPr>
          <a:xfrm>
            <a:off x="4158303" y="6292803"/>
            <a:ext cx="305813" cy="1"/>
          </a:xfrm>
          <a:prstGeom prst="line">
            <a:avLst/>
          </a:prstGeom>
          <a:ln>
            <a:solidFill>
              <a:srgbClr val="FFFFFF"/>
            </a:solidFill>
          </a:ln>
        </p:spPr>
        <p:txBody>
          <a:bodyPr lIns="45719" rIns="45719"/>
          <a:lstStyle/>
          <a:p>
            <a:pPr/>
          </a:p>
        </p:txBody>
      </p:sp>
      <p:sp>
        <p:nvSpPr>
          <p:cNvPr id="755" name="Shape 755"/>
          <p:cNvSpPr/>
          <p:nvPr/>
        </p:nvSpPr>
        <p:spPr>
          <a:xfrm>
            <a:off x="8361343" y="4557962"/>
            <a:ext cx="2705310"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defRPr sz="2400">
                <a:latin typeface="Segoe UI Light"/>
                <a:ea typeface="Segoe UI Light"/>
                <a:cs typeface="Segoe UI Light"/>
                <a:sym typeface="Segoe UI Light"/>
              </a:defRPr>
            </a:lvl1pPr>
          </a:lstStyle>
          <a:p>
            <a:pPr/>
            <a:r>
              <a:t>Test Recorder</a:t>
            </a:r>
          </a:p>
        </p:txBody>
      </p:sp>
      <p:pic>
        <p:nvPicPr>
          <p:cNvPr id="756" name="image55.pdf"/>
          <p:cNvPicPr>
            <a:picLocks noChangeAspect="1"/>
          </p:cNvPicPr>
          <p:nvPr/>
        </p:nvPicPr>
        <p:blipFill>
          <a:blip r:embed="rId3">
            <a:extLst/>
          </a:blip>
          <a:stretch>
            <a:fillRect/>
          </a:stretch>
        </p:blipFill>
        <p:spPr>
          <a:xfrm>
            <a:off x="8361343" y="1892127"/>
            <a:ext cx="2705310" cy="2705311"/>
          </a:xfrm>
          <a:prstGeom prst="rect">
            <a:avLst/>
          </a:prstGeom>
          <a:ln w="12700">
            <a:miter lim="400000"/>
          </a:ln>
        </p:spPr>
      </p:pic>
      <p:pic>
        <p:nvPicPr>
          <p:cNvPr id="757" name="image56.pdf"/>
          <p:cNvPicPr>
            <a:picLocks noChangeAspect="1"/>
          </p:cNvPicPr>
          <p:nvPr/>
        </p:nvPicPr>
        <p:blipFill>
          <a:blip r:embed="rId4">
            <a:extLst/>
          </a:blip>
          <a:stretch>
            <a:fillRect/>
          </a:stretch>
        </p:blipFill>
        <p:spPr>
          <a:xfrm>
            <a:off x="4814001" y="1733441"/>
            <a:ext cx="3076204" cy="3076204"/>
          </a:xfrm>
          <a:prstGeom prst="rect">
            <a:avLst/>
          </a:prstGeom>
          <a:ln w="12700">
            <a:miter lim="400000"/>
          </a:ln>
        </p:spPr>
      </p:pic>
      <p:pic>
        <p:nvPicPr>
          <p:cNvPr id="758" name="image57.pdf"/>
          <p:cNvPicPr>
            <a:picLocks noChangeAspect="1"/>
          </p:cNvPicPr>
          <p:nvPr/>
        </p:nvPicPr>
        <p:blipFill>
          <a:blip r:embed="rId5">
            <a:extLst/>
          </a:blip>
          <a:stretch>
            <a:fillRect/>
          </a:stretch>
        </p:blipFill>
        <p:spPr>
          <a:xfrm>
            <a:off x="1294614" y="1568141"/>
            <a:ext cx="3360890" cy="33608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 name="Shape 762"/>
          <p:cNvSpPr/>
          <p:nvPr>
            <p:ph type="title"/>
          </p:nvPr>
        </p:nvSpPr>
        <p:spPr>
          <a:xfrm>
            <a:off x="1165664" y="2084172"/>
            <a:ext cx="9860672" cy="1793104"/>
          </a:xfrm>
          <a:prstGeom prst="rect">
            <a:avLst/>
          </a:prstGeom>
        </p:spPr>
        <p:txBody>
          <a:bodyPr/>
          <a:lstStyle>
            <a:lvl1pPr>
              <a:defRPr spc="-100" sz="8000">
                <a:solidFill>
                  <a:srgbClr val="06AED0"/>
                </a:solidFill>
              </a:defRPr>
            </a:lvl1pPr>
          </a:lstStyle>
          <a:p>
            <a:pPr/>
            <a:r>
              <a:t>Demo</a:t>
            </a:r>
          </a:p>
        </p:txBody>
      </p:sp>
      <p:sp>
        <p:nvSpPr>
          <p:cNvPr id="763" name="Shape 763"/>
          <p:cNvSpPr/>
          <p:nvPr/>
        </p:nvSpPr>
        <p:spPr>
          <a:xfrm>
            <a:off x="1315301" y="3833876"/>
            <a:ext cx="9860672" cy="7244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defRPr sz="2800"/>
            </a:lvl1pPr>
          </a:lstStyle>
          <a:p>
            <a:pPr/>
            <a:r>
              <a:t>http://bit.ly/testcloud-offer with the code Xamarin4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 name="Shape 765"/>
          <p:cNvSpPr/>
          <p:nvPr>
            <p:ph type="title"/>
          </p:nvPr>
        </p:nvSpPr>
        <p:spPr>
          <a:xfrm>
            <a:off x="269240" y="289957"/>
            <a:ext cx="11655842" cy="899536"/>
          </a:xfrm>
          <a:prstGeom prst="rect">
            <a:avLst/>
          </a:prstGeom>
        </p:spPr>
        <p:txBody>
          <a:bodyPr/>
          <a:lstStyle>
            <a:lvl1pPr algn="ctr">
              <a:defRPr>
                <a:solidFill>
                  <a:srgbClr val="06AED0"/>
                </a:solidFill>
              </a:defRPr>
            </a:lvl1pPr>
          </a:lstStyle>
          <a:p>
            <a:pPr/>
            <a:r>
              <a:t>Xamarin – Your Complete Mobile Solution</a:t>
            </a:r>
          </a:p>
        </p:txBody>
      </p:sp>
      <p:grpSp>
        <p:nvGrpSpPr>
          <p:cNvPr id="768" name="Group 768"/>
          <p:cNvGrpSpPr/>
          <p:nvPr/>
        </p:nvGrpSpPr>
        <p:grpSpPr>
          <a:xfrm>
            <a:off x="887730" y="2369841"/>
            <a:ext cx="3388307" cy="1133016"/>
            <a:chOff x="0" y="0"/>
            <a:chExt cx="3388305" cy="1133015"/>
          </a:xfrm>
        </p:grpSpPr>
        <p:pic>
          <p:nvPicPr>
            <p:cNvPr id="766" name="image11.tif"/>
            <p:cNvPicPr>
              <a:picLocks noChangeAspect="1"/>
            </p:cNvPicPr>
            <p:nvPr/>
          </p:nvPicPr>
          <p:blipFill>
            <a:blip r:embed="rId3">
              <a:extLst/>
            </a:blip>
            <a:stretch>
              <a:fillRect/>
            </a:stretch>
          </p:blipFill>
          <p:spPr>
            <a:xfrm>
              <a:off x="0" y="0"/>
              <a:ext cx="3388306"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767" name="Shape 767"/>
            <p:cNvSpPr/>
            <p:nvPr/>
          </p:nvSpPr>
          <p:spPr>
            <a:xfrm>
              <a:off x="11885" y="642959"/>
              <a:ext cx="3357493"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BUILD</a:t>
              </a:r>
            </a:p>
          </p:txBody>
        </p:sp>
      </p:grpSp>
      <p:grpSp>
        <p:nvGrpSpPr>
          <p:cNvPr id="771" name="Group 771"/>
          <p:cNvGrpSpPr/>
          <p:nvPr/>
        </p:nvGrpSpPr>
        <p:grpSpPr>
          <a:xfrm>
            <a:off x="4391640" y="2369839"/>
            <a:ext cx="3592422" cy="1137831"/>
            <a:chOff x="0" y="0"/>
            <a:chExt cx="3592421" cy="1137830"/>
          </a:xfrm>
        </p:grpSpPr>
        <p:pic>
          <p:nvPicPr>
            <p:cNvPr id="769" name="image12.tif"/>
            <p:cNvPicPr>
              <a:picLocks noChangeAspect="1"/>
            </p:cNvPicPr>
            <p:nvPr/>
          </p:nvPicPr>
          <p:blipFill>
            <a:blip r:embed="rId4">
              <a:extLst/>
            </a:blip>
            <a:stretch>
              <a:fillRect/>
            </a:stretch>
          </p:blipFill>
          <p:spPr>
            <a:xfrm>
              <a:off x="0" y="0"/>
              <a:ext cx="3592422"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770" name="Shape 770"/>
            <p:cNvSpPr/>
            <p:nvPr/>
          </p:nvSpPr>
          <p:spPr>
            <a:xfrm>
              <a:off x="6840" y="647774"/>
              <a:ext cx="3569542"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TEST</a:t>
              </a:r>
            </a:p>
          </p:txBody>
        </p:sp>
      </p:grpSp>
      <p:grpSp>
        <p:nvGrpSpPr>
          <p:cNvPr id="774" name="Group 774"/>
          <p:cNvGrpSpPr/>
          <p:nvPr/>
        </p:nvGrpSpPr>
        <p:grpSpPr>
          <a:xfrm>
            <a:off x="8099665" y="2369841"/>
            <a:ext cx="3204604" cy="1126578"/>
            <a:chOff x="0" y="0"/>
            <a:chExt cx="3204603" cy="1126577"/>
          </a:xfrm>
        </p:grpSpPr>
        <p:pic>
          <p:nvPicPr>
            <p:cNvPr id="772" name="image13.pdf"/>
            <p:cNvPicPr>
              <a:picLocks noChangeAspect="1"/>
            </p:cNvPicPr>
            <p:nvPr/>
          </p:nvPicPr>
          <p:blipFill>
            <a:blip r:embed="rId5">
              <a:extLst/>
            </a:blip>
            <a:stretch>
              <a:fillRect/>
            </a:stretch>
          </p:blipFill>
          <p:spPr>
            <a:xfrm>
              <a:off x="0" y="0"/>
              <a:ext cx="3204604"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773" name="Shape 773"/>
            <p:cNvSpPr/>
            <p:nvPr/>
          </p:nvSpPr>
          <p:spPr>
            <a:xfrm>
              <a:off x="30619" y="636521"/>
              <a:ext cx="316310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MONITOR</a:t>
              </a:r>
            </a:p>
          </p:txBody>
        </p:sp>
      </p:grpSp>
      <p:grpSp>
        <p:nvGrpSpPr>
          <p:cNvPr id="777" name="Group 777"/>
          <p:cNvGrpSpPr/>
          <p:nvPr/>
        </p:nvGrpSpPr>
        <p:grpSpPr>
          <a:xfrm>
            <a:off x="3840529" y="4491820"/>
            <a:ext cx="4510939" cy="1122632"/>
            <a:chOff x="0" y="0"/>
            <a:chExt cx="4510937" cy="1122631"/>
          </a:xfrm>
        </p:grpSpPr>
        <p:pic>
          <p:nvPicPr>
            <p:cNvPr id="775" name="image14.tif"/>
            <p:cNvPicPr>
              <a:picLocks noChangeAspect="1"/>
            </p:cNvPicPr>
            <p:nvPr/>
          </p:nvPicPr>
          <p:blipFill>
            <a:blip r:embed="rId6">
              <a:extLst/>
            </a:blip>
            <a:stretch>
              <a:fillRect/>
            </a:stretch>
          </p:blipFill>
          <p:spPr>
            <a:xfrm>
              <a:off x="0" y="0"/>
              <a:ext cx="4510938"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776" name="Shape 776"/>
            <p:cNvSpPr/>
            <p:nvPr/>
          </p:nvSpPr>
          <p:spPr>
            <a:xfrm>
              <a:off x="13371" y="631993"/>
              <a:ext cx="447557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ACCELERATE</a:t>
              </a:r>
            </a:p>
          </p:txBody>
        </p:sp>
      </p:grpSp>
      <p:grpSp>
        <p:nvGrpSpPr>
          <p:cNvPr id="785" name="Group 785"/>
          <p:cNvGrpSpPr/>
          <p:nvPr/>
        </p:nvGrpSpPr>
        <p:grpSpPr>
          <a:xfrm>
            <a:off x="2437345" y="3661790"/>
            <a:ext cx="7311084" cy="699757"/>
            <a:chOff x="0" y="0"/>
            <a:chExt cx="7311083" cy="699756"/>
          </a:xfrm>
        </p:grpSpPr>
        <p:grpSp>
          <p:nvGrpSpPr>
            <p:cNvPr id="782" name="Group 782"/>
            <p:cNvGrpSpPr/>
            <p:nvPr/>
          </p:nvGrpSpPr>
          <p:grpSpPr>
            <a:xfrm>
              <a:off x="-1" y="-1"/>
              <a:ext cx="7311084" cy="699758"/>
              <a:chOff x="0" y="0"/>
              <a:chExt cx="7311082" cy="699756"/>
            </a:xfrm>
          </p:grpSpPr>
          <p:sp>
            <p:nvSpPr>
              <p:cNvPr id="778" name="Shape 778"/>
              <p:cNvSpPr/>
              <p:nvPr/>
            </p:nvSpPr>
            <p:spPr>
              <a:xfrm>
                <a:off x="-1" y="0"/>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779" name="Shape 779"/>
              <p:cNvSpPr/>
              <p:nvPr/>
            </p:nvSpPr>
            <p:spPr>
              <a:xfrm>
                <a:off x="3616449" y="1223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780" name="Shape 780"/>
              <p:cNvSpPr/>
              <p:nvPr/>
            </p:nvSpPr>
            <p:spPr>
              <a:xfrm>
                <a:off x="7226672" y="3371"/>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781" name="Shape 781"/>
              <p:cNvSpPr/>
              <p:nvPr/>
            </p:nvSpPr>
            <p:spPr>
              <a:xfrm>
                <a:off x="3618137" y="61534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grpSp>
        <p:sp>
          <p:nvSpPr>
            <p:cNvPr id="783" name="Shape 783"/>
            <p:cNvSpPr/>
            <p:nvPr/>
          </p:nvSpPr>
          <p:spPr>
            <a:xfrm flipH="1" rot="16200000">
              <a:off x="3541817" y="-3415202"/>
              <a:ext cx="227452" cy="7226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320" y="21600"/>
                  </a:lnTo>
                </a:path>
              </a:pathLst>
            </a:custGeom>
            <a:noFill/>
            <a:ln w="12700" cap="flat">
              <a:solidFill>
                <a:srgbClr val="BFBFBF"/>
              </a:solidFill>
              <a:prstDash val="solid"/>
              <a:round/>
            </a:ln>
            <a:effectLst/>
          </p:spPr>
          <p:txBody>
            <a:bodyPr wrap="square" lIns="34294" tIns="34294" rIns="34294" bIns="34294" numCol="1" anchor="b">
              <a:noAutofit/>
            </a:bodyPr>
            <a:lstStyle/>
            <a:p>
              <a:pPr/>
            </a:p>
          </p:txBody>
        </p:sp>
        <p:sp>
          <p:nvSpPr>
            <p:cNvPr id="784" name="Shape 784"/>
            <p:cNvSpPr/>
            <p:nvPr/>
          </p:nvSpPr>
          <p:spPr>
            <a:xfrm>
              <a:off x="3658655" y="96646"/>
              <a:ext cx="1688" cy="518700"/>
            </a:xfrm>
            <a:prstGeom prst="line">
              <a:avLst/>
            </a:prstGeom>
            <a:noFill/>
            <a:ln w="12700" cap="flat">
              <a:solidFill>
                <a:srgbClr val="BFBFBF"/>
              </a:solidFill>
              <a:prstDash val="solid"/>
              <a:round/>
            </a:ln>
            <a:effectLst/>
          </p:spPr>
          <p:txBody>
            <a:bodyPr wrap="square" lIns="45719" tIns="45719" rIns="45719" bIns="45719" numCol="1" anchor="t">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9" name="Shape 789"/>
          <p:cNvSpPr/>
          <p:nvPr>
            <p:ph type="title"/>
          </p:nvPr>
        </p:nvSpPr>
        <p:spPr>
          <a:xfrm>
            <a:off x="269239" y="289510"/>
            <a:ext cx="11655842" cy="899667"/>
          </a:xfrm>
          <a:prstGeom prst="rect">
            <a:avLst/>
          </a:prstGeom>
        </p:spPr>
        <p:txBody>
          <a:bodyPr/>
          <a:lstStyle/>
          <a:p>
            <a:pPr/>
            <a:r>
              <a:t>Xamarin Insights – Real-time monitoring</a:t>
            </a:r>
          </a:p>
        </p:txBody>
      </p:sp>
      <p:sp>
        <p:nvSpPr>
          <p:cNvPr id="790" name="Shape 790"/>
          <p:cNvSpPr/>
          <p:nvPr/>
        </p:nvSpPr>
        <p:spPr>
          <a:xfrm>
            <a:off x="7494906" y="1989173"/>
            <a:ext cx="4021679" cy="35956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66">
              <a:spcBef>
                <a:spcPts val="500"/>
              </a:spcBef>
              <a:defRPr sz="2400">
                <a:solidFill>
                  <a:srgbClr val="808080"/>
                </a:solidFill>
              </a:defRPr>
            </a:pPr>
            <a:r>
              <a:t>Supports</a:t>
            </a:r>
            <a:endParaRPr sz="3900">
              <a:latin typeface="Segoe UI Light"/>
              <a:ea typeface="Segoe UI Light"/>
              <a:cs typeface="Segoe UI Light"/>
              <a:sym typeface="Segoe UI Light"/>
            </a:endParaRPr>
          </a:p>
          <a:p>
            <a:pPr defTabSz="914366">
              <a:spcBef>
                <a:spcPts val="900"/>
              </a:spcBef>
              <a:defRPr sz="2400">
                <a:solidFill>
                  <a:srgbClr val="808080"/>
                </a:solidFill>
                <a:latin typeface="Segoe UI Light"/>
                <a:ea typeface="Segoe UI Light"/>
                <a:cs typeface="Segoe UI Light"/>
                <a:sym typeface="Segoe UI Light"/>
              </a:defRPr>
            </a:pPr>
          </a:p>
          <a:p>
            <a:pPr defTabSz="914366">
              <a:spcBef>
                <a:spcPts val="500"/>
              </a:spcBef>
              <a:defRPr sz="2400">
                <a:solidFill>
                  <a:srgbClr val="6FBD23"/>
                </a:solidFill>
                <a:latin typeface="Segoe UI Light"/>
                <a:ea typeface="Segoe UI Light"/>
                <a:cs typeface="Segoe UI Light"/>
                <a:sym typeface="Segoe UI Light"/>
              </a:defRPr>
            </a:pPr>
            <a:r>
              <a:t>✓ </a:t>
            </a:r>
            <a:r>
              <a:rPr>
                <a:solidFill>
                  <a:srgbClr val="808080"/>
                </a:solidFill>
              </a:rPr>
              <a:t>Xamarin.iOS</a:t>
            </a:r>
            <a:endParaRPr sz="3900"/>
          </a:p>
          <a:p>
            <a:pPr defTabSz="914366">
              <a:spcBef>
                <a:spcPts val="500"/>
              </a:spcBef>
              <a:defRPr sz="2400">
                <a:solidFill>
                  <a:srgbClr val="6FBD23"/>
                </a:solidFill>
                <a:latin typeface="Segoe UI Light"/>
                <a:ea typeface="Segoe UI Light"/>
                <a:cs typeface="Segoe UI Light"/>
                <a:sym typeface="Segoe UI Light"/>
              </a:defRPr>
            </a:pPr>
            <a:r>
              <a:t>✓ </a:t>
            </a:r>
            <a:r>
              <a:rPr>
                <a:solidFill>
                  <a:srgbClr val="808080"/>
                </a:solidFill>
              </a:rPr>
              <a:t>Xamarin.Android</a:t>
            </a:r>
            <a:endParaRPr sz="3900"/>
          </a:p>
          <a:p>
            <a:pPr defTabSz="914366">
              <a:spcBef>
                <a:spcPts val="500"/>
              </a:spcBef>
              <a:defRPr sz="2400">
                <a:solidFill>
                  <a:srgbClr val="6FBD23"/>
                </a:solidFill>
                <a:latin typeface="Segoe UI Light"/>
                <a:ea typeface="Segoe UI Light"/>
                <a:cs typeface="Segoe UI Light"/>
                <a:sym typeface="Segoe UI Light"/>
              </a:defRPr>
            </a:pPr>
            <a:r>
              <a:t>✓ </a:t>
            </a:r>
            <a:r>
              <a:rPr>
                <a:solidFill>
                  <a:srgbClr val="808080"/>
                </a:solidFill>
              </a:rPr>
              <a:t>Xamarin.Mac</a:t>
            </a:r>
            <a:endParaRPr sz="3900"/>
          </a:p>
          <a:p>
            <a:pPr defTabSz="914366">
              <a:spcBef>
                <a:spcPts val="500"/>
              </a:spcBef>
              <a:defRPr sz="2400">
                <a:solidFill>
                  <a:srgbClr val="6FBD23"/>
                </a:solidFill>
                <a:latin typeface="Segoe UI Light"/>
                <a:ea typeface="Segoe UI Light"/>
                <a:cs typeface="Segoe UI Light"/>
                <a:sym typeface="Segoe UI Light"/>
              </a:defRPr>
            </a:pPr>
            <a:r>
              <a:t>✓ </a:t>
            </a:r>
            <a:r>
              <a:rPr>
                <a:solidFill>
                  <a:srgbClr val="808080"/>
                </a:solidFill>
              </a:rPr>
              <a:t>Windows Phone</a:t>
            </a:r>
            <a:endParaRPr sz="3900"/>
          </a:p>
          <a:p>
            <a:pPr defTabSz="914366">
              <a:spcBef>
                <a:spcPts val="500"/>
              </a:spcBef>
              <a:defRPr sz="2400">
                <a:solidFill>
                  <a:srgbClr val="6FBD23"/>
                </a:solidFill>
                <a:latin typeface="Segoe UI Light"/>
                <a:ea typeface="Segoe UI Light"/>
                <a:cs typeface="Segoe UI Light"/>
                <a:sym typeface="Segoe UI Light"/>
              </a:defRPr>
            </a:pPr>
            <a:r>
              <a:t>✓ </a:t>
            </a:r>
            <a:r>
              <a:rPr>
                <a:solidFill>
                  <a:srgbClr val="808080"/>
                </a:solidFill>
              </a:rPr>
              <a:t>Windows Store</a:t>
            </a:r>
            <a:endParaRPr sz="3900"/>
          </a:p>
          <a:p>
            <a:pPr defTabSz="914366">
              <a:spcBef>
                <a:spcPts val="500"/>
              </a:spcBef>
              <a:defRPr sz="2400">
                <a:solidFill>
                  <a:srgbClr val="6FBD23"/>
                </a:solidFill>
                <a:latin typeface="Segoe UI Light"/>
                <a:ea typeface="Segoe UI Light"/>
                <a:cs typeface="Segoe UI Light"/>
                <a:sym typeface="Segoe UI Light"/>
              </a:defRPr>
            </a:pPr>
            <a:r>
              <a:t>✓ </a:t>
            </a:r>
            <a:r>
              <a:rPr>
                <a:solidFill>
                  <a:srgbClr val="808080"/>
                </a:solidFill>
              </a:rPr>
              <a:t>Windows Desktop</a:t>
            </a:r>
          </a:p>
        </p:txBody>
      </p:sp>
      <p:pic>
        <p:nvPicPr>
          <p:cNvPr id="791" name="image58.png"/>
          <p:cNvPicPr>
            <a:picLocks noChangeAspect="1"/>
          </p:cNvPicPr>
          <p:nvPr/>
        </p:nvPicPr>
        <p:blipFill>
          <a:blip r:embed="rId3">
            <a:extLst/>
          </a:blip>
          <a:stretch>
            <a:fillRect/>
          </a:stretch>
        </p:blipFill>
        <p:spPr>
          <a:xfrm>
            <a:off x="269240" y="1557751"/>
            <a:ext cx="7151551" cy="45212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5" name="Shape 795"/>
          <p:cNvSpPr/>
          <p:nvPr>
            <p:ph type="title"/>
          </p:nvPr>
        </p:nvSpPr>
        <p:spPr>
          <a:xfrm>
            <a:off x="269239" y="289510"/>
            <a:ext cx="11655842" cy="899667"/>
          </a:xfrm>
          <a:prstGeom prst="rect">
            <a:avLst/>
          </a:prstGeom>
        </p:spPr>
        <p:txBody>
          <a:bodyPr/>
          <a:lstStyle/>
          <a:p>
            <a:pPr/>
            <a:r>
              <a:t>Xamarin Insights – Report</a:t>
            </a:r>
          </a:p>
        </p:txBody>
      </p:sp>
      <p:sp>
        <p:nvSpPr>
          <p:cNvPr id="796" name="Shape 796"/>
          <p:cNvSpPr/>
          <p:nvPr/>
        </p:nvSpPr>
        <p:spPr>
          <a:xfrm>
            <a:off x="7684217" y="2501918"/>
            <a:ext cx="3832366" cy="26774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66">
              <a:spcBef>
                <a:spcPts val="500"/>
              </a:spcBef>
              <a:defRPr sz="2400">
                <a:solidFill>
                  <a:srgbClr val="808080"/>
                </a:solidFill>
                <a:latin typeface="Segoe UI Light"/>
                <a:ea typeface="Segoe UI Light"/>
                <a:cs typeface="Segoe UI Light"/>
                <a:sym typeface="Segoe UI Light"/>
              </a:defRPr>
            </a:pPr>
            <a:r>
              <a:t>Automatically report any uncaught managed or native exception.</a:t>
            </a:r>
            <a:endParaRPr sz="3900"/>
          </a:p>
          <a:p>
            <a:pPr defTabSz="914366">
              <a:lnSpc>
                <a:spcPct val="50000"/>
              </a:lnSpc>
              <a:spcBef>
                <a:spcPts val="900"/>
              </a:spcBef>
              <a:defRPr sz="2400">
                <a:solidFill>
                  <a:srgbClr val="808080"/>
                </a:solidFill>
                <a:latin typeface="Segoe UI Light"/>
                <a:ea typeface="Segoe UI Light"/>
                <a:cs typeface="Segoe UI Light"/>
                <a:sym typeface="Segoe UI Light"/>
              </a:defRPr>
            </a:pPr>
          </a:p>
          <a:p>
            <a:pPr defTabSz="914366">
              <a:spcBef>
                <a:spcPts val="500"/>
              </a:spcBef>
              <a:defRPr sz="2400">
                <a:solidFill>
                  <a:srgbClr val="808080"/>
                </a:solidFill>
                <a:latin typeface="Segoe UI Light"/>
                <a:ea typeface="Segoe UI Light"/>
                <a:cs typeface="Segoe UI Light"/>
                <a:sym typeface="Segoe UI Light"/>
              </a:defRPr>
            </a:pPr>
            <a:r>
              <a:t>Report your own caught exceptions with simple cross-platform API.</a:t>
            </a:r>
          </a:p>
        </p:txBody>
      </p:sp>
      <p:pic>
        <p:nvPicPr>
          <p:cNvPr id="797" name="image59.png"/>
          <p:cNvPicPr>
            <a:picLocks noChangeAspect="1"/>
          </p:cNvPicPr>
          <p:nvPr/>
        </p:nvPicPr>
        <p:blipFill>
          <a:blip r:embed="rId2">
            <a:extLst/>
          </a:blip>
          <a:stretch>
            <a:fillRect/>
          </a:stretch>
        </p:blipFill>
        <p:spPr>
          <a:xfrm>
            <a:off x="252828" y="1557751"/>
            <a:ext cx="7088478" cy="45021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9" name="Shape 799"/>
          <p:cNvSpPr/>
          <p:nvPr>
            <p:ph type="title"/>
          </p:nvPr>
        </p:nvSpPr>
        <p:spPr>
          <a:xfrm>
            <a:off x="269239" y="289510"/>
            <a:ext cx="11655842" cy="899667"/>
          </a:xfrm>
          <a:prstGeom prst="rect">
            <a:avLst/>
          </a:prstGeom>
        </p:spPr>
        <p:txBody>
          <a:bodyPr/>
          <a:lstStyle/>
          <a:p>
            <a:pPr/>
            <a:r>
              <a:t>Xamarin Insights – Track</a:t>
            </a:r>
          </a:p>
        </p:txBody>
      </p:sp>
      <p:sp>
        <p:nvSpPr>
          <p:cNvPr id="800" name="Shape 800"/>
          <p:cNvSpPr/>
          <p:nvPr/>
        </p:nvSpPr>
        <p:spPr>
          <a:xfrm>
            <a:off x="7684219" y="2802514"/>
            <a:ext cx="3911247" cy="23091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66">
              <a:spcBef>
                <a:spcPts val="500"/>
              </a:spcBef>
              <a:defRPr sz="2400">
                <a:solidFill>
                  <a:srgbClr val="808080"/>
                </a:solidFill>
                <a:latin typeface="Segoe UI Light"/>
                <a:ea typeface="Segoe UI Light"/>
                <a:cs typeface="Segoe UI Light"/>
                <a:sym typeface="Segoe UI Light"/>
              </a:defRPr>
            </a:pPr>
            <a:r>
              <a:t>Track any event that occurs in your application.</a:t>
            </a:r>
            <a:endParaRPr sz="3900"/>
          </a:p>
          <a:p>
            <a:pPr defTabSz="914366">
              <a:lnSpc>
                <a:spcPct val="50000"/>
              </a:lnSpc>
              <a:spcBef>
                <a:spcPts val="900"/>
              </a:spcBef>
              <a:defRPr sz="2400">
                <a:solidFill>
                  <a:srgbClr val="808080"/>
                </a:solidFill>
                <a:latin typeface="Segoe UI Light"/>
                <a:ea typeface="Segoe UI Light"/>
                <a:cs typeface="Segoe UI Light"/>
                <a:sym typeface="Segoe UI Light"/>
              </a:defRPr>
            </a:pPr>
          </a:p>
          <a:p>
            <a:pPr defTabSz="914366">
              <a:spcBef>
                <a:spcPts val="500"/>
              </a:spcBef>
              <a:defRPr sz="2400">
                <a:solidFill>
                  <a:srgbClr val="808080"/>
                </a:solidFill>
                <a:latin typeface="Segoe UI Light"/>
                <a:ea typeface="Segoe UI Light"/>
                <a:cs typeface="Segoe UI Light"/>
                <a:sym typeface="Segoe UI Light"/>
              </a:defRPr>
            </a:pPr>
            <a:r>
              <a:t>Even track performance of how long an operation takes.</a:t>
            </a:r>
          </a:p>
        </p:txBody>
      </p:sp>
      <p:grpSp>
        <p:nvGrpSpPr>
          <p:cNvPr id="803" name="Group 803"/>
          <p:cNvGrpSpPr/>
          <p:nvPr/>
        </p:nvGrpSpPr>
        <p:grpSpPr>
          <a:xfrm>
            <a:off x="685859" y="1372585"/>
            <a:ext cx="6544214" cy="5017041"/>
            <a:chOff x="0" y="0"/>
            <a:chExt cx="6544212" cy="5017039"/>
          </a:xfrm>
        </p:grpSpPr>
        <p:sp>
          <p:nvSpPr>
            <p:cNvPr id="801" name="Shape 801"/>
            <p:cNvSpPr/>
            <p:nvPr/>
          </p:nvSpPr>
          <p:spPr>
            <a:xfrm>
              <a:off x="0" y="0"/>
              <a:ext cx="6544213" cy="5017040"/>
            </a:xfrm>
            <a:prstGeom prst="roundRect">
              <a:avLst>
                <a:gd name="adj" fmla="val 4089"/>
              </a:avLst>
            </a:prstGeom>
            <a:solidFill>
              <a:srgbClr val="E7ECEE"/>
            </a:solidFill>
            <a:ln w="12700" cap="flat">
              <a:noFill/>
              <a:miter lim="400000"/>
            </a:ln>
            <a:effectLst/>
          </p:spPr>
          <p:txBody>
            <a:bodyPr wrap="square" lIns="34294" tIns="34294" rIns="34294" bIns="34294" numCol="1" anchor="b">
              <a:noAutofit/>
            </a:bodyPr>
            <a:lstStyle/>
            <a:p>
              <a:pPr algn="ctr" defTabSz="932405">
                <a:defRPr sz="800">
                  <a:solidFill>
                    <a:srgbClr val="FFFFFF"/>
                  </a:solidFill>
                </a:defRPr>
              </a:pPr>
            </a:p>
          </p:txBody>
        </p:sp>
        <p:pic>
          <p:nvPicPr>
            <p:cNvPr id="802" name="image60.png"/>
            <p:cNvPicPr>
              <a:picLocks noChangeAspect="1"/>
            </p:cNvPicPr>
            <p:nvPr/>
          </p:nvPicPr>
          <p:blipFill>
            <a:blip r:embed="rId2">
              <a:extLst/>
            </a:blip>
            <a:stretch>
              <a:fillRect/>
            </a:stretch>
          </p:blipFill>
          <p:spPr>
            <a:xfrm>
              <a:off x="796372" y="366799"/>
              <a:ext cx="4914994" cy="4394775"/>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5" name="Shape 805"/>
          <p:cNvSpPr/>
          <p:nvPr>
            <p:ph type="title"/>
          </p:nvPr>
        </p:nvSpPr>
        <p:spPr>
          <a:xfrm>
            <a:off x="269239" y="289510"/>
            <a:ext cx="11655842" cy="899667"/>
          </a:xfrm>
          <a:prstGeom prst="rect">
            <a:avLst/>
          </a:prstGeom>
        </p:spPr>
        <p:txBody>
          <a:bodyPr/>
          <a:lstStyle/>
          <a:p>
            <a:pPr/>
            <a:r>
              <a:t>Xamarin Insights – Identify</a:t>
            </a:r>
          </a:p>
        </p:txBody>
      </p:sp>
      <p:sp>
        <p:nvSpPr>
          <p:cNvPr id="806" name="Shape 806"/>
          <p:cNvSpPr/>
          <p:nvPr/>
        </p:nvSpPr>
        <p:spPr>
          <a:xfrm>
            <a:off x="7684219" y="3165799"/>
            <a:ext cx="3832367"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366">
              <a:spcBef>
                <a:spcPts val="500"/>
              </a:spcBef>
              <a:defRPr sz="2400">
                <a:solidFill>
                  <a:srgbClr val="808080"/>
                </a:solidFill>
                <a:latin typeface="Segoe UI Light"/>
                <a:ea typeface="Segoe UI Light"/>
                <a:cs typeface="Segoe UI Light"/>
                <a:sym typeface="Segoe UI Light"/>
              </a:defRPr>
            </a:lvl1pPr>
          </a:lstStyle>
          <a:p>
            <a:pPr/>
            <a:r>
              <a:t>Combine event tracking with user identification to resolve issues faster.</a:t>
            </a:r>
          </a:p>
        </p:txBody>
      </p:sp>
      <p:pic>
        <p:nvPicPr>
          <p:cNvPr id="807" name="image61.png"/>
          <p:cNvPicPr>
            <a:picLocks noChangeAspect="1"/>
          </p:cNvPicPr>
          <p:nvPr/>
        </p:nvPicPr>
        <p:blipFill>
          <a:blip r:embed="rId2">
            <a:extLst/>
          </a:blip>
          <a:stretch>
            <a:fillRect/>
          </a:stretch>
        </p:blipFill>
        <p:spPr>
          <a:xfrm>
            <a:off x="269240" y="1478398"/>
            <a:ext cx="7293138" cy="461074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09" name="image62.png"/>
          <p:cNvPicPr>
            <a:picLocks noChangeAspect="1"/>
          </p:cNvPicPr>
          <p:nvPr/>
        </p:nvPicPr>
        <p:blipFill>
          <a:blip r:embed="rId3">
            <a:extLst/>
          </a:blip>
          <a:stretch>
            <a:fillRect/>
          </a:stretch>
        </p:blipFill>
        <p:spPr>
          <a:xfrm>
            <a:off x="7019576" y="2064135"/>
            <a:ext cx="2261460" cy="2240648"/>
          </a:xfrm>
          <a:prstGeom prst="rect">
            <a:avLst/>
          </a:prstGeom>
          <a:ln w="12700">
            <a:miter lim="400000"/>
          </a:ln>
        </p:spPr>
      </p:pic>
      <p:sp>
        <p:nvSpPr>
          <p:cNvPr id="810" name="Shape 810"/>
          <p:cNvSpPr/>
          <p:nvPr>
            <p:ph type="body" sz="quarter" idx="1"/>
          </p:nvPr>
        </p:nvSpPr>
        <p:spPr>
          <a:xfrm>
            <a:off x="1364636" y="4462872"/>
            <a:ext cx="9434133" cy="1082692"/>
          </a:xfrm>
          <a:prstGeom prst="rect">
            <a:avLst/>
          </a:prstGeom>
        </p:spPr>
        <p:txBody>
          <a:bodyPr/>
          <a:lstStyle/>
          <a:p>
            <a:pPr algn="ctr" defTabSz="887195">
              <a:spcBef>
                <a:spcPts val="700"/>
              </a:spcBef>
              <a:defRPr sz="2772">
                <a:solidFill>
                  <a:srgbClr val="808080"/>
                </a:solidFill>
                <a:latin typeface="Segoe UI Light"/>
                <a:ea typeface="Segoe UI Light"/>
                <a:cs typeface="Segoe UI Light"/>
                <a:sym typeface="Segoe UI Light"/>
              </a:defRPr>
            </a:pPr>
            <a:r>
              <a:t>Simple integrations into popular services</a:t>
            </a:r>
          </a:p>
          <a:p>
            <a:pPr algn="ctr" defTabSz="887195">
              <a:spcBef>
                <a:spcPts val="700"/>
              </a:spcBef>
              <a:defRPr sz="2772">
                <a:solidFill>
                  <a:srgbClr val="808080"/>
                </a:solidFill>
                <a:latin typeface="Segoe UI Light"/>
                <a:ea typeface="Segoe UI Light"/>
                <a:cs typeface="Segoe UI Light"/>
                <a:sym typeface="Segoe UI Light"/>
              </a:defRPr>
            </a:pPr>
            <a:r>
              <a:t>for mission critical notifications.</a:t>
            </a:r>
          </a:p>
        </p:txBody>
      </p:sp>
      <p:sp>
        <p:nvSpPr>
          <p:cNvPr id="811" name="Shape 811"/>
          <p:cNvSpPr/>
          <p:nvPr>
            <p:ph type="title"/>
          </p:nvPr>
        </p:nvSpPr>
        <p:spPr>
          <a:xfrm>
            <a:off x="269239" y="289510"/>
            <a:ext cx="11655842" cy="899667"/>
          </a:xfrm>
          <a:prstGeom prst="rect">
            <a:avLst/>
          </a:prstGeom>
        </p:spPr>
        <p:txBody>
          <a:bodyPr/>
          <a:lstStyle/>
          <a:p>
            <a:pPr/>
            <a:r>
              <a:t>Xamarin Insights – Integrate</a:t>
            </a:r>
          </a:p>
        </p:txBody>
      </p:sp>
      <p:grpSp>
        <p:nvGrpSpPr>
          <p:cNvPr id="816" name="Group 816"/>
          <p:cNvGrpSpPr/>
          <p:nvPr/>
        </p:nvGrpSpPr>
        <p:grpSpPr>
          <a:xfrm>
            <a:off x="1001319" y="2198252"/>
            <a:ext cx="10189362" cy="1972414"/>
            <a:chOff x="0" y="0"/>
            <a:chExt cx="10189360" cy="1972413"/>
          </a:xfrm>
        </p:grpSpPr>
        <p:pic>
          <p:nvPicPr>
            <p:cNvPr id="812" name="image63.png"/>
            <p:cNvPicPr>
              <a:picLocks noChangeAspect="1"/>
            </p:cNvPicPr>
            <p:nvPr/>
          </p:nvPicPr>
          <p:blipFill>
            <a:blip r:embed="rId4">
              <a:extLst/>
            </a:blip>
            <a:stretch>
              <a:fillRect/>
            </a:stretch>
          </p:blipFill>
          <p:spPr>
            <a:xfrm>
              <a:off x="0" y="0"/>
              <a:ext cx="1972135" cy="1972414"/>
            </a:xfrm>
            <a:prstGeom prst="rect">
              <a:avLst/>
            </a:prstGeom>
            <a:ln w="12700" cap="flat">
              <a:noFill/>
              <a:miter lim="400000"/>
            </a:ln>
            <a:effectLst/>
          </p:spPr>
        </p:pic>
        <p:pic>
          <p:nvPicPr>
            <p:cNvPr id="813" name="image64.png"/>
            <p:cNvPicPr>
              <a:picLocks noChangeAspect="1"/>
            </p:cNvPicPr>
            <p:nvPr/>
          </p:nvPicPr>
          <p:blipFill>
            <a:blip r:embed="rId5">
              <a:extLst/>
            </a:blip>
            <a:stretch>
              <a:fillRect/>
            </a:stretch>
          </p:blipFill>
          <p:spPr>
            <a:xfrm>
              <a:off x="2054306" y="0"/>
              <a:ext cx="1972136" cy="1972414"/>
            </a:xfrm>
            <a:prstGeom prst="rect">
              <a:avLst/>
            </a:prstGeom>
            <a:ln w="12700" cap="flat">
              <a:noFill/>
              <a:miter lim="400000"/>
            </a:ln>
            <a:effectLst/>
          </p:spPr>
        </p:pic>
        <p:pic>
          <p:nvPicPr>
            <p:cNvPr id="814" name="image65.png"/>
            <p:cNvPicPr>
              <a:picLocks noChangeAspect="1"/>
            </p:cNvPicPr>
            <p:nvPr/>
          </p:nvPicPr>
          <p:blipFill>
            <a:blip r:embed="rId6">
              <a:extLst/>
            </a:blip>
            <a:stretch>
              <a:fillRect/>
            </a:stretch>
          </p:blipFill>
          <p:spPr>
            <a:xfrm>
              <a:off x="4108613" y="0"/>
              <a:ext cx="1972136" cy="1972414"/>
            </a:xfrm>
            <a:prstGeom prst="rect">
              <a:avLst/>
            </a:prstGeom>
            <a:ln w="12700" cap="flat">
              <a:noFill/>
              <a:miter lim="400000"/>
            </a:ln>
            <a:effectLst/>
          </p:spPr>
        </p:pic>
        <p:pic>
          <p:nvPicPr>
            <p:cNvPr id="815" name="image66.png"/>
            <p:cNvPicPr>
              <a:picLocks noChangeAspect="1"/>
            </p:cNvPicPr>
            <p:nvPr/>
          </p:nvPicPr>
          <p:blipFill>
            <a:blip r:embed="rId7">
              <a:extLst/>
            </a:blip>
            <a:stretch>
              <a:fillRect/>
            </a:stretch>
          </p:blipFill>
          <p:spPr>
            <a:xfrm>
              <a:off x="8217226" y="0"/>
              <a:ext cx="1972135" cy="1972414"/>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0" name="Shape 820"/>
          <p:cNvSpPr/>
          <p:nvPr>
            <p:ph type="title"/>
          </p:nvPr>
        </p:nvSpPr>
        <p:spPr>
          <a:xfrm>
            <a:off x="269239" y="289510"/>
            <a:ext cx="11655842" cy="899667"/>
          </a:xfrm>
          <a:prstGeom prst="rect">
            <a:avLst/>
          </a:prstGeom>
        </p:spPr>
        <p:txBody>
          <a:bodyPr/>
          <a:lstStyle/>
          <a:p>
            <a:pPr defTabSz="877792">
              <a:defRPr spc="-95" sz="4512">
                <a:solidFill>
                  <a:srgbClr val="06AED0"/>
                </a:solidFill>
              </a:defRPr>
            </a:pPr>
            <a:r>
              <a:t>Introducing </a:t>
            </a:r>
            <a:r>
              <a:rPr>
                <a:latin typeface="Segoe UI"/>
                <a:ea typeface="Segoe UI"/>
                <a:cs typeface="Segoe UI"/>
                <a:sym typeface="Segoe UI"/>
              </a:rPr>
              <a:t>Xamarin Insights</a:t>
            </a:r>
          </a:p>
        </p:txBody>
      </p:sp>
      <p:sp>
        <p:nvSpPr>
          <p:cNvPr id="821" name="Shape 821"/>
          <p:cNvSpPr/>
          <p:nvPr/>
        </p:nvSpPr>
        <p:spPr>
          <a:xfrm>
            <a:off x="363581" y="1306942"/>
            <a:ext cx="6096001"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100639">
              <a:defRPr sz="1600">
                <a:solidFill>
                  <a:srgbClr val="27A5BE"/>
                </a:solidFill>
                <a:latin typeface="Menlo"/>
                <a:ea typeface="Menlo"/>
                <a:cs typeface="Menlo"/>
                <a:sym typeface="Menlo"/>
              </a:defRPr>
            </a:pPr>
            <a:r>
              <a:t>//Crash Report</a:t>
            </a:r>
          </a:p>
          <a:p>
            <a:pPr defTabSz="1100639">
              <a:defRPr sz="1600">
                <a:solidFill>
                  <a:srgbClr val="C055B5"/>
                </a:solidFill>
                <a:latin typeface="Menlo"/>
                <a:ea typeface="Menlo"/>
                <a:cs typeface="Menlo"/>
                <a:sym typeface="Menlo"/>
              </a:defRPr>
            </a:pPr>
            <a:r>
              <a:t>Insights.Report(exception);</a:t>
            </a:r>
          </a:p>
        </p:txBody>
      </p:sp>
      <p:sp>
        <p:nvSpPr>
          <p:cNvPr id="822" name="Shape 822"/>
          <p:cNvSpPr/>
          <p:nvPr/>
        </p:nvSpPr>
        <p:spPr>
          <a:xfrm>
            <a:off x="363581" y="2111614"/>
            <a:ext cx="4793635" cy="5981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0000"/>
              </a:lnSpc>
              <a:defRPr sz="1600">
                <a:solidFill>
                  <a:srgbClr val="27A5BE"/>
                </a:solidFill>
                <a:latin typeface="Menlo"/>
                <a:ea typeface="Menlo"/>
                <a:cs typeface="Menlo"/>
                <a:sym typeface="Menlo"/>
              </a:defRPr>
            </a:pPr>
            <a:r>
              <a:t>//Feature Usage</a:t>
            </a:r>
          </a:p>
          <a:p>
            <a:pPr>
              <a:lnSpc>
                <a:spcPct val="110000"/>
              </a:lnSpc>
              <a:defRPr sz="1600">
                <a:solidFill>
                  <a:srgbClr val="C055B5"/>
                </a:solidFill>
                <a:latin typeface="Menlo"/>
                <a:ea typeface="Menlo"/>
                <a:cs typeface="Menlo"/>
                <a:sym typeface="Menlo"/>
              </a:defRPr>
            </a:pPr>
            <a:r>
              <a:t>Insights.Track(“Splash Page”);</a:t>
            </a:r>
          </a:p>
        </p:txBody>
      </p:sp>
      <p:sp>
        <p:nvSpPr>
          <p:cNvPr id="823" name="Shape 823"/>
          <p:cNvSpPr/>
          <p:nvPr/>
        </p:nvSpPr>
        <p:spPr>
          <a:xfrm>
            <a:off x="350152" y="2989203"/>
            <a:ext cx="5392281" cy="5981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100639">
              <a:lnSpc>
                <a:spcPct val="110000"/>
              </a:lnSpc>
              <a:defRPr sz="1600">
                <a:solidFill>
                  <a:srgbClr val="27A5BE"/>
                </a:solidFill>
                <a:latin typeface="Menlo"/>
                <a:ea typeface="Menlo"/>
                <a:cs typeface="Menlo"/>
                <a:sym typeface="Menlo"/>
              </a:defRPr>
            </a:pPr>
            <a:r>
              <a:t>//Timed Events</a:t>
            </a:r>
          </a:p>
          <a:p>
            <a:pPr defTabSz="1100639">
              <a:lnSpc>
                <a:spcPct val="110000"/>
              </a:lnSpc>
              <a:defRPr sz="1600">
                <a:solidFill>
                  <a:srgbClr val="C055B5"/>
                </a:solidFill>
                <a:latin typeface="Menlo"/>
                <a:ea typeface="Menlo"/>
                <a:cs typeface="Menlo"/>
                <a:sym typeface="Menlo"/>
              </a:defRPr>
            </a:pPr>
            <a:r>
              <a:t>Insights.TrackTime(“TimeToSync”);</a:t>
            </a:r>
          </a:p>
        </p:txBody>
      </p:sp>
      <p:sp>
        <p:nvSpPr>
          <p:cNvPr id="824" name="Shape 824"/>
          <p:cNvSpPr/>
          <p:nvPr/>
        </p:nvSpPr>
        <p:spPr>
          <a:xfrm>
            <a:off x="350151" y="3925070"/>
            <a:ext cx="6096001" cy="5981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100639">
              <a:lnSpc>
                <a:spcPct val="110000"/>
              </a:lnSpc>
              <a:defRPr sz="1600">
                <a:solidFill>
                  <a:srgbClr val="27A5BE"/>
                </a:solidFill>
                <a:latin typeface="Menlo"/>
                <a:ea typeface="Menlo"/>
                <a:cs typeface="Menlo"/>
                <a:sym typeface="Menlo"/>
              </a:defRPr>
            </a:pPr>
            <a:r>
              <a:t>//User Sessions</a:t>
            </a:r>
          </a:p>
          <a:p>
            <a:pPr defTabSz="1100639">
              <a:lnSpc>
                <a:spcPct val="110000"/>
              </a:lnSpc>
              <a:defRPr sz="1600">
                <a:solidFill>
                  <a:srgbClr val="C055B5"/>
                </a:solidFill>
                <a:latin typeface="Menlo"/>
                <a:ea typeface="Menlo"/>
                <a:cs typeface="Menlo"/>
                <a:sym typeface="Menlo"/>
              </a:defRPr>
            </a:pPr>
            <a:r>
              <a:t>Insights.Identify(“Steve”, user_traits);</a:t>
            </a:r>
          </a:p>
        </p:txBody>
      </p:sp>
      <p:pic>
        <p:nvPicPr>
          <p:cNvPr id="825" name="image67.png"/>
          <p:cNvPicPr>
            <a:picLocks noChangeAspect="1"/>
          </p:cNvPicPr>
          <p:nvPr/>
        </p:nvPicPr>
        <p:blipFill>
          <a:blip r:embed="rId2">
            <a:extLst/>
          </a:blip>
          <a:stretch>
            <a:fillRect/>
          </a:stretch>
        </p:blipFill>
        <p:spPr>
          <a:xfrm>
            <a:off x="5674724" y="1094292"/>
            <a:ext cx="6699537" cy="4480704"/>
          </a:xfrm>
          <a:prstGeom prst="rect">
            <a:avLst/>
          </a:prstGeom>
          <a:ln w="12700">
            <a:miter lim="400000"/>
          </a:ln>
          <a:effectLst>
            <a:outerShdw sx="100000" sy="100000" kx="0" ky="0" algn="b" rotWithShape="0" blurRad="127000" dist="114300" dir="2700000">
              <a:srgbClr val="404040">
                <a:alpha val="26000"/>
              </a:srgbClr>
            </a:outerShdw>
          </a:effectLst>
        </p:spPr>
      </p:pic>
      <p:pic>
        <p:nvPicPr>
          <p:cNvPr id="826" name="image68.png"/>
          <p:cNvPicPr>
            <a:picLocks noChangeAspect="1"/>
          </p:cNvPicPr>
          <p:nvPr/>
        </p:nvPicPr>
        <p:blipFill>
          <a:blip r:embed="rId3">
            <a:extLst/>
          </a:blip>
          <a:stretch>
            <a:fillRect/>
          </a:stretch>
        </p:blipFill>
        <p:spPr>
          <a:xfrm>
            <a:off x="5674724" y="2563761"/>
            <a:ext cx="6798284" cy="5166697"/>
          </a:xfrm>
          <a:prstGeom prst="rect">
            <a:avLst/>
          </a:prstGeom>
          <a:ln w="12700">
            <a:miter lim="400000"/>
          </a:ln>
          <a:effectLst>
            <a:outerShdw sx="100000" sy="100000" kx="0" ky="0" algn="b" rotWithShape="0" blurRad="127000" dist="101600" dir="2700000">
              <a:srgbClr val="000000">
                <a:alpha val="26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xfrm>
            <a:off x="269239" y="289510"/>
            <a:ext cx="11655842" cy="899667"/>
          </a:xfrm>
          <a:prstGeom prst="rect">
            <a:avLst/>
          </a:prstGeom>
        </p:spPr>
        <p:txBody>
          <a:bodyPr/>
          <a:lstStyle>
            <a:lvl1pPr>
              <a:defRPr>
                <a:solidFill>
                  <a:srgbClr val="06AED0"/>
                </a:solidFill>
              </a:defRPr>
            </a:lvl1pPr>
          </a:lstStyle>
          <a:p>
            <a:pPr/>
            <a:r>
              <a:t>Xamarin 4</a:t>
            </a:r>
          </a:p>
        </p:txBody>
      </p:sp>
      <p:sp>
        <p:nvSpPr>
          <p:cNvPr id="213" name="Shape 213"/>
          <p:cNvSpPr/>
          <p:nvPr/>
        </p:nvSpPr>
        <p:spPr>
          <a:xfrm>
            <a:off x="6537917" y="4163557"/>
            <a:ext cx="3115638" cy="8648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110000"/>
              </a:lnSpc>
              <a:defRPr sz="2400">
                <a:solidFill>
                  <a:srgbClr val="666666"/>
                </a:solidFill>
                <a:latin typeface="Segoe UI Light"/>
                <a:ea typeface="Segoe UI Light"/>
                <a:cs typeface="Segoe UI Light"/>
                <a:sym typeface="Segoe UI Light"/>
              </a:defRPr>
            </a:pPr>
            <a:r>
              <a:t>Complete</a:t>
            </a:r>
          </a:p>
          <a:p>
            <a:pPr algn="ctr">
              <a:lnSpc>
                <a:spcPct val="110000"/>
              </a:lnSpc>
              <a:defRPr sz="2400">
                <a:solidFill>
                  <a:srgbClr val="666666"/>
                </a:solidFill>
                <a:latin typeface="Segoe UI Light"/>
                <a:ea typeface="Segoe UI Light"/>
                <a:cs typeface="Segoe UI Light"/>
                <a:sym typeface="Segoe UI Light"/>
              </a:defRPr>
            </a:pPr>
            <a:r>
              <a:t>mobile lifecycle</a:t>
            </a:r>
          </a:p>
        </p:txBody>
      </p:sp>
      <p:sp>
        <p:nvSpPr>
          <p:cNvPr id="214" name="Shape 214"/>
          <p:cNvSpPr/>
          <p:nvPr/>
        </p:nvSpPr>
        <p:spPr>
          <a:xfrm>
            <a:off x="2343574" y="4053558"/>
            <a:ext cx="2827149" cy="459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10000"/>
              </a:lnSpc>
              <a:defRPr sz="2400">
                <a:solidFill>
                  <a:srgbClr val="666666"/>
                </a:solidFill>
                <a:latin typeface="Segoe UI Light"/>
                <a:ea typeface="Segoe UI Light"/>
                <a:cs typeface="Segoe UI Light"/>
                <a:sym typeface="Segoe UI Light"/>
              </a:defRPr>
            </a:lvl1pPr>
          </a:lstStyle>
          <a:p>
            <a:pPr/>
            <a:r>
              <a:t>Enterprise-grade</a:t>
            </a:r>
          </a:p>
        </p:txBody>
      </p:sp>
      <p:pic>
        <p:nvPicPr>
          <p:cNvPr id="215" name="image9.pdf"/>
          <p:cNvPicPr>
            <a:picLocks noChangeAspect="1"/>
          </p:cNvPicPr>
          <p:nvPr/>
        </p:nvPicPr>
        <p:blipFill>
          <a:blip r:embed="rId2">
            <a:extLst/>
          </a:blip>
          <a:stretch>
            <a:fillRect/>
          </a:stretch>
        </p:blipFill>
        <p:spPr>
          <a:xfrm>
            <a:off x="1848300" y="900829"/>
            <a:ext cx="3850228" cy="3850228"/>
          </a:xfrm>
          <a:prstGeom prst="rect">
            <a:avLst/>
          </a:prstGeom>
          <a:ln w="12700">
            <a:miter lim="400000"/>
          </a:ln>
        </p:spPr>
      </p:pic>
      <p:pic>
        <p:nvPicPr>
          <p:cNvPr id="216" name="image10.pdf"/>
          <p:cNvPicPr>
            <a:picLocks noChangeAspect="1"/>
          </p:cNvPicPr>
          <p:nvPr/>
        </p:nvPicPr>
        <p:blipFill>
          <a:blip r:embed="rId3">
            <a:extLst/>
          </a:blip>
          <a:stretch>
            <a:fillRect/>
          </a:stretch>
        </p:blipFill>
        <p:spPr>
          <a:xfrm>
            <a:off x="6193801" y="942248"/>
            <a:ext cx="3545100" cy="3545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8" name="Shape 828"/>
          <p:cNvSpPr/>
          <p:nvPr>
            <p:ph type="title"/>
          </p:nvPr>
        </p:nvSpPr>
        <p:spPr>
          <a:xfrm>
            <a:off x="269240" y="289957"/>
            <a:ext cx="11655842" cy="899536"/>
          </a:xfrm>
          <a:prstGeom prst="rect">
            <a:avLst/>
          </a:prstGeom>
        </p:spPr>
        <p:txBody>
          <a:bodyPr/>
          <a:lstStyle>
            <a:lvl1pPr algn="ctr">
              <a:defRPr>
                <a:solidFill>
                  <a:srgbClr val="06AED0"/>
                </a:solidFill>
              </a:defRPr>
            </a:lvl1pPr>
          </a:lstStyle>
          <a:p>
            <a:pPr/>
            <a:r>
              <a:t>Xamarin – Your Complete Mobile Solution</a:t>
            </a:r>
          </a:p>
        </p:txBody>
      </p:sp>
      <p:grpSp>
        <p:nvGrpSpPr>
          <p:cNvPr id="831" name="Group 831"/>
          <p:cNvGrpSpPr/>
          <p:nvPr/>
        </p:nvGrpSpPr>
        <p:grpSpPr>
          <a:xfrm>
            <a:off x="887730" y="2369841"/>
            <a:ext cx="3388307" cy="1133016"/>
            <a:chOff x="0" y="0"/>
            <a:chExt cx="3388305" cy="1133015"/>
          </a:xfrm>
        </p:grpSpPr>
        <p:pic>
          <p:nvPicPr>
            <p:cNvPr id="829" name="image11.tif"/>
            <p:cNvPicPr>
              <a:picLocks noChangeAspect="1"/>
            </p:cNvPicPr>
            <p:nvPr/>
          </p:nvPicPr>
          <p:blipFill>
            <a:blip r:embed="rId3">
              <a:extLst/>
            </a:blip>
            <a:stretch>
              <a:fillRect/>
            </a:stretch>
          </p:blipFill>
          <p:spPr>
            <a:xfrm>
              <a:off x="0" y="0"/>
              <a:ext cx="3388306"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830" name="Shape 830"/>
            <p:cNvSpPr/>
            <p:nvPr/>
          </p:nvSpPr>
          <p:spPr>
            <a:xfrm>
              <a:off x="11885" y="642959"/>
              <a:ext cx="3357493"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BUILD</a:t>
              </a:r>
            </a:p>
          </p:txBody>
        </p:sp>
      </p:grpSp>
      <p:grpSp>
        <p:nvGrpSpPr>
          <p:cNvPr id="834" name="Group 834"/>
          <p:cNvGrpSpPr/>
          <p:nvPr/>
        </p:nvGrpSpPr>
        <p:grpSpPr>
          <a:xfrm>
            <a:off x="4391640" y="2369839"/>
            <a:ext cx="3592422" cy="1137831"/>
            <a:chOff x="0" y="0"/>
            <a:chExt cx="3592421" cy="1137830"/>
          </a:xfrm>
        </p:grpSpPr>
        <p:pic>
          <p:nvPicPr>
            <p:cNvPr id="832" name="image12.tif"/>
            <p:cNvPicPr>
              <a:picLocks noChangeAspect="1"/>
            </p:cNvPicPr>
            <p:nvPr/>
          </p:nvPicPr>
          <p:blipFill>
            <a:blip r:embed="rId4">
              <a:extLst/>
            </a:blip>
            <a:stretch>
              <a:fillRect/>
            </a:stretch>
          </p:blipFill>
          <p:spPr>
            <a:xfrm>
              <a:off x="0" y="0"/>
              <a:ext cx="3592422"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833" name="Shape 833"/>
            <p:cNvSpPr/>
            <p:nvPr/>
          </p:nvSpPr>
          <p:spPr>
            <a:xfrm>
              <a:off x="6840" y="647774"/>
              <a:ext cx="3569542"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TEST</a:t>
              </a:r>
            </a:p>
          </p:txBody>
        </p:sp>
      </p:grpSp>
      <p:grpSp>
        <p:nvGrpSpPr>
          <p:cNvPr id="837" name="Group 837"/>
          <p:cNvGrpSpPr/>
          <p:nvPr/>
        </p:nvGrpSpPr>
        <p:grpSpPr>
          <a:xfrm>
            <a:off x="8099665" y="2369841"/>
            <a:ext cx="3204604" cy="1126578"/>
            <a:chOff x="0" y="0"/>
            <a:chExt cx="3204603" cy="1126577"/>
          </a:xfrm>
        </p:grpSpPr>
        <p:pic>
          <p:nvPicPr>
            <p:cNvPr id="835" name="image13.tif"/>
            <p:cNvPicPr>
              <a:picLocks noChangeAspect="1"/>
            </p:cNvPicPr>
            <p:nvPr/>
          </p:nvPicPr>
          <p:blipFill>
            <a:blip r:embed="rId5">
              <a:extLst/>
            </a:blip>
            <a:stretch>
              <a:fillRect/>
            </a:stretch>
          </p:blipFill>
          <p:spPr>
            <a:xfrm>
              <a:off x="0" y="0"/>
              <a:ext cx="3204604"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836" name="Shape 836"/>
            <p:cNvSpPr/>
            <p:nvPr/>
          </p:nvSpPr>
          <p:spPr>
            <a:xfrm>
              <a:off x="30619" y="636521"/>
              <a:ext cx="316310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MONITOR</a:t>
              </a:r>
            </a:p>
          </p:txBody>
        </p:sp>
      </p:grpSp>
      <p:grpSp>
        <p:nvGrpSpPr>
          <p:cNvPr id="840" name="Group 840"/>
          <p:cNvGrpSpPr/>
          <p:nvPr/>
        </p:nvGrpSpPr>
        <p:grpSpPr>
          <a:xfrm>
            <a:off x="3840529" y="4491820"/>
            <a:ext cx="4510939" cy="1122632"/>
            <a:chOff x="0" y="0"/>
            <a:chExt cx="4510937" cy="1122631"/>
          </a:xfrm>
        </p:grpSpPr>
        <p:pic>
          <p:nvPicPr>
            <p:cNvPr id="838" name="image14.pdf"/>
            <p:cNvPicPr>
              <a:picLocks noChangeAspect="1"/>
            </p:cNvPicPr>
            <p:nvPr/>
          </p:nvPicPr>
          <p:blipFill>
            <a:blip r:embed="rId6">
              <a:extLst/>
            </a:blip>
            <a:stretch>
              <a:fillRect/>
            </a:stretch>
          </p:blipFill>
          <p:spPr>
            <a:xfrm>
              <a:off x="0" y="0"/>
              <a:ext cx="4510938"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839" name="Shape 839"/>
            <p:cNvSpPr/>
            <p:nvPr/>
          </p:nvSpPr>
          <p:spPr>
            <a:xfrm>
              <a:off x="13371" y="631993"/>
              <a:ext cx="447557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ACCELERATE</a:t>
              </a:r>
            </a:p>
          </p:txBody>
        </p:sp>
      </p:grpSp>
      <p:grpSp>
        <p:nvGrpSpPr>
          <p:cNvPr id="848" name="Group 848"/>
          <p:cNvGrpSpPr/>
          <p:nvPr/>
        </p:nvGrpSpPr>
        <p:grpSpPr>
          <a:xfrm>
            <a:off x="2437345" y="3661790"/>
            <a:ext cx="7311084" cy="699757"/>
            <a:chOff x="0" y="0"/>
            <a:chExt cx="7311083" cy="699756"/>
          </a:xfrm>
        </p:grpSpPr>
        <p:grpSp>
          <p:nvGrpSpPr>
            <p:cNvPr id="845" name="Group 845"/>
            <p:cNvGrpSpPr/>
            <p:nvPr/>
          </p:nvGrpSpPr>
          <p:grpSpPr>
            <a:xfrm>
              <a:off x="-1" y="-1"/>
              <a:ext cx="7311084" cy="699758"/>
              <a:chOff x="0" y="0"/>
              <a:chExt cx="7311082" cy="699756"/>
            </a:xfrm>
          </p:grpSpPr>
          <p:sp>
            <p:nvSpPr>
              <p:cNvPr id="841" name="Shape 841"/>
              <p:cNvSpPr/>
              <p:nvPr/>
            </p:nvSpPr>
            <p:spPr>
              <a:xfrm>
                <a:off x="-1" y="0"/>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842" name="Shape 842"/>
              <p:cNvSpPr/>
              <p:nvPr/>
            </p:nvSpPr>
            <p:spPr>
              <a:xfrm>
                <a:off x="3616449" y="1223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843" name="Shape 843"/>
              <p:cNvSpPr/>
              <p:nvPr/>
            </p:nvSpPr>
            <p:spPr>
              <a:xfrm>
                <a:off x="7226672" y="3371"/>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844" name="Shape 844"/>
              <p:cNvSpPr/>
              <p:nvPr/>
            </p:nvSpPr>
            <p:spPr>
              <a:xfrm>
                <a:off x="3618137" y="61534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grpSp>
        <p:sp>
          <p:nvSpPr>
            <p:cNvPr id="846" name="Shape 846"/>
            <p:cNvSpPr/>
            <p:nvPr/>
          </p:nvSpPr>
          <p:spPr>
            <a:xfrm flipH="1" rot="16200000">
              <a:off x="3541817" y="-3415202"/>
              <a:ext cx="227452" cy="7226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320" y="21600"/>
                  </a:lnTo>
                </a:path>
              </a:pathLst>
            </a:custGeom>
            <a:noFill/>
            <a:ln w="12700" cap="flat">
              <a:solidFill>
                <a:srgbClr val="BFBFBF"/>
              </a:solidFill>
              <a:prstDash val="solid"/>
              <a:round/>
            </a:ln>
            <a:effectLst/>
          </p:spPr>
          <p:txBody>
            <a:bodyPr wrap="square" lIns="34294" tIns="34294" rIns="34294" bIns="34294" numCol="1" anchor="b">
              <a:noAutofit/>
            </a:bodyPr>
            <a:lstStyle/>
            <a:p>
              <a:pPr/>
            </a:p>
          </p:txBody>
        </p:sp>
        <p:sp>
          <p:nvSpPr>
            <p:cNvPr id="847" name="Shape 847"/>
            <p:cNvSpPr/>
            <p:nvPr/>
          </p:nvSpPr>
          <p:spPr>
            <a:xfrm>
              <a:off x="3658655" y="96646"/>
              <a:ext cx="1688" cy="518700"/>
            </a:xfrm>
            <a:prstGeom prst="line">
              <a:avLst/>
            </a:prstGeom>
            <a:noFill/>
            <a:ln w="12700" cap="flat">
              <a:solidFill>
                <a:srgbClr val="BFBFBF"/>
              </a:solidFill>
              <a:prstDash val="solid"/>
              <a:round/>
            </a:ln>
            <a:effectLst/>
          </p:spPr>
          <p:txBody>
            <a:bodyPr wrap="square" lIns="45719" tIns="45719" rIns="45719" bIns="45719" numCol="1" anchor="t">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2" name="Shape 852"/>
          <p:cNvSpPr/>
          <p:nvPr>
            <p:ph type="title"/>
          </p:nvPr>
        </p:nvSpPr>
        <p:spPr>
          <a:xfrm>
            <a:off x="269239" y="289510"/>
            <a:ext cx="11655842" cy="899667"/>
          </a:xfrm>
          <a:prstGeom prst="rect">
            <a:avLst/>
          </a:prstGeom>
        </p:spPr>
        <p:txBody>
          <a:bodyPr/>
          <a:lstStyle/>
          <a:p>
            <a:pPr defTabSz="877792">
              <a:defRPr spc="-95" sz="4512">
                <a:solidFill>
                  <a:srgbClr val="06AED0"/>
                </a:solidFill>
              </a:defRPr>
            </a:pPr>
            <a:r>
              <a:t>What’s </a:t>
            </a:r>
            <a:r>
              <a:rPr>
                <a:latin typeface="Segoe UI"/>
                <a:ea typeface="Segoe UI"/>
                <a:cs typeface="Segoe UI"/>
                <a:sym typeface="Segoe UI"/>
              </a:rPr>
              <a:t>Xamarin University</a:t>
            </a:r>
            <a:r>
              <a:t>?</a:t>
            </a:r>
          </a:p>
        </p:txBody>
      </p:sp>
      <p:sp>
        <p:nvSpPr>
          <p:cNvPr id="853" name="Shape 853"/>
          <p:cNvSpPr/>
          <p:nvPr/>
        </p:nvSpPr>
        <p:spPr>
          <a:xfrm>
            <a:off x="324027" y="5744505"/>
            <a:ext cx="5304148" cy="867268"/>
          </a:xfrm>
          <a:prstGeom prst="rect">
            <a:avLst/>
          </a:prstGeom>
          <a:solidFill>
            <a:srgbClr val="FFFFFF"/>
          </a:solidFill>
          <a:ln w="12700">
            <a:miter lim="400000"/>
          </a:ln>
        </p:spPr>
        <p:txBody>
          <a:bodyPr lIns="34294" tIns="34294" rIns="34294" bIns="34294" anchor="ctr"/>
          <a:lstStyle/>
          <a:p>
            <a:pPr algn="ctr">
              <a:defRPr sz="2400">
                <a:solidFill>
                  <a:srgbClr val="FFFFFF"/>
                </a:solidFill>
              </a:defRPr>
            </a:pPr>
          </a:p>
        </p:txBody>
      </p:sp>
      <p:sp>
        <p:nvSpPr>
          <p:cNvPr id="854" name="Shape 854"/>
          <p:cNvSpPr/>
          <p:nvPr/>
        </p:nvSpPr>
        <p:spPr>
          <a:xfrm>
            <a:off x="1294614" y="6292803"/>
            <a:ext cx="305813" cy="1"/>
          </a:xfrm>
          <a:prstGeom prst="line">
            <a:avLst/>
          </a:prstGeom>
          <a:ln>
            <a:solidFill>
              <a:srgbClr val="FFFFFF"/>
            </a:solidFill>
          </a:ln>
        </p:spPr>
        <p:txBody>
          <a:bodyPr lIns="45719" rIns="45719"/>
          <a:lstStyle/>
          <a:p>
            <a:pPr/>
          </a:p>
        </p:txBody>
      </p:sp>
      <p:sp>
        <p:nvSpPr>
          <p:cNvPr id="855" name="Shape 855"/>
          <p:cNvSpPr/>
          <p:nvPr/>
        </p:nvSpPr>
        <p:spPr>
          <a:xfrm>
            <a:off x="2438397" y="6292803"/>
            <a:ext cx="305813" cy="1"/>
          </a:xfrm>
          <a:prstGeom prst="line">
            <a:avLst/>
          </a:prstGeom>
          <a:ln>
            <a:solidFill>
              <a:srgbClr val="FFFFFF"/>
            </a:solidFill>
          </a:ln>
        </p:spPr>
        <p:txBody>
          <a:bodyPr lIns="45719" rIns="45719"/>
          <a:lstStyle/>
          <a:p>
            <a:pPr/>
          </a:p>
        </p:txBody>
      </p:sp>
      <p:sp>
        <p:nvSpPr>
          <p:cNvPr id="856" name="Shape 856"/>
          <p:cNvSpPr/>
          <p:nvPr/>
        </p:nvSpPr>
        <p:spPr>
          <a:xfrm>
            <a:off x="4158303" y="6292803"/>
            <a:ext cx="305813" cy="1"/>
          </a:xfrm>
          <a:prstGeom prst="line">
            <a:avLst/>
          </a:prstGeom>
          <a:ln>
            <a:solidFill>
              <a:srgbClr val="FFFFFF"/>
            </a:solidFill>
          </a:ln>
        </p:spPr>
        <p:txBody>
          <a:bodyPr lIns="45719" rIns="45719"/>
          <a:lstStyle/>
          <a:p>
            <a:pPr/>
          </a:p>
        </p:txBody>
      </p:sp>
      <p:sp>
        <p:nvSpPr>
          <p:cNvPr id="857" name="Shape 857"/>
          <p:cNvSpPr/>
          <p:nvPr/>
        </p:nvSpPr>
        <p:spPr>
          <a:xfrm>
            <a:off x="9642543" y="3337883"/>
            <a:ext cx="2221093" cy="731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110000"/>
              </a:lnSpc>
              <a:defRPr sz="2000">
                <a:latin typeface="Segoe UI Light"/>
                <a:ea typeface="Segoe UI Light"/>
                <a:cs typeface="Segoe UI Light"/>
                <a:sym typeface="Segoe UI Light"/>
              </a:defRPr>
            </a:pPr>
            <a:r>
              <a:t>Reduced renewal </a:t>
            </a:r>
            <a:br/>
            <a:r>
              <a:t>pricing</a:t>
            </a:r>
          </a:p>
        </p:txBody>
      </p:sp>
      <p:sp>
        <p:nvSpPr>
          <p:cNvPr id="858" name="Shape 858"/>
          <p:cNvSpPr/>
          <p:nvPr/>
        </p:nvSpPr>
        <p:spPr>
          <a:xfrm>
            <a:off x="269240" y="3336954"/>
            <a:ext cx="203044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100639">
              <a:lnSpc>
                <a:spcPct val="110000"/>
              </a:lnSpc>
              <a:defRPr sz="2000">
                <a:latin typeface="Segoe UI Light"/>
                <a:ea typeface="Segoe UI Light"/>
                <a:cs typeface="Segoe UI Light"/>
                <a:sym typeface="Segoe UI Light"/>
              </a:defRPr>
            </a:lvl1pPr>
          </a:lstStyle>
          <a:p>
            <a:pPr/>
            <a:r>
              <a:t>Over 60 classes</a:t>
            </a:r>
          </a:p>
        </p:txBody>
      </p:sp>
      <p:sp>
        <p:nvSpPr>
          <p:cNvPr id="859" name="Shape 859"/>
          <p:cNvSpPr/>
          <p:nvPr/>
        </p:nvSpPr>
        <p:spPr>
          <a:xfrm>
            <a:off x="2634798" y="3336952"/>
            <a:ext cx="2179529" cy="731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100639">
              <a:lnSpc>
                <a:spcPct val="110000"/>
              </a:lnSpc>
              <a:defRPr sz="2000">
                <a:latin typeface="Segoe UI Light"/>
                <a:ea typeface="Segoe UI Light"/>
                <a:cs typeface="Segoe UI Light"/>
                <a:sym typeface="Segoe UI Light"/>
              </a:defRPr>
            </a:pPr>
            <a:r>
              <a:t>Guest Lectures </a:t>
            </a:r>
            <a:br/>
            <a:r>
              <a:t>and office hours</a:t>
            </a:r>
          </a:p>
        </p:txBody>
      </p:sp>
      <p:sp>
        <p:nvSpPr>
          <p:cNvPr id="860" name="Shape 860"/>
          <p:cNvSpPr/>
          <p:nvPr/>
        </p:nvSpPr>
        <p:spPr>
          <a:xfrm>
            <a:off x="4829885" y="3336952"/>
            <a:ext cx="2146197" cy="17373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100639">
              <a:lnSpc>
                <a:spcPct val="110000"/>
              </a:lnSpc>
              <a:defRPr sz="2000">
                <a:latin typeface="Segoe UI Light"/>
                <a:ea typeface="Segoe UI Light"/>
                <a:cs typeface="Segoe UI Light"/>
                <a:sym typeface="Segoe UI Light"/>
              </a:defRPr>
            </a:pPr>
            <a:r>
              <a:t>Lightning </a:t>
            </a:r>
            <a:br/>
            <a:r>
              <a:t>Lectures: Bite size </a:t>
            </a:r>
            <a:br/>
            <a:r>
              <a:t>learning on </a:t>
            </a:r>
            <a:br/>
            <a:r>
              <a:t>specific topics</a:t>
            </a:r>
          </a:p>
        </p:txBody>
      </p:sp>
      <p:sp>
        <p:nvSpPr>
          <p:cNvPr id="861" name="Shape 861"/>
          <p:cNvSpPr/>
          <p:nvPr/>
        </p:nvSpPr>
        <p:spPr>
          <a:xfrm>
            <a:off x="7258231" y="3336952"/>
            <a:ext cx="2013092" cy="17373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100639">
              <a:lnSpc>
                <a:spcPct val="110000"/>
              </a:lnSpc>
              <a:defRPr sz="2000">
                <a:latin typeface="Segoe UI Light"/>
                <a:ea typeface="Segoe UI Light"/>
                <a:cs typeface="Segoe UI Light"/>
                <a:sym typeface="Segoe UI Light"/>
              </a:defRPr>
            </a:pPr>
            <a:r>
              <a:t>Certification: </a:t>
            </a:r>
            <a:br/>
            <a:r>
              <a:t>Be recognised </a:t>
            </a:r>
          </a:p>
          <a:p>
            <a:pPr algn="ctr" defTabSz="1100639">
              <a:lnSpc>
                <a:spcPct val="110000"/>
              </a:lnSpc>
              <a:defRPr sz="2000">
                <a:latin typeface="Segoe UI Light"/>
                <a:ea typeface="Segoe UI Light"/>
                <a:cs typeface="Segoe UI Light"/>
                <a:sym typeface="Segoe UI Light"/>
              </a:defRPr>
            </a:pPr>
            <a:r>
              <a:t>for being a </a:t>
            </a:r>
          </a:p>
          <a:p>
            <a:pPr algn="ctr" defTabSz="1100639">
              <a:lnSpc>
                <a:spcPct val="110000"/>
              </a:lnSpc>
              <a:defRPr sz="2000">
                <a:latin typeface="Segoe UI Light"/>
                <a:ea typeface="Segoe UI Light"/>
                <a:cs typeface="Segoe UI Light"/>
                <a:sym typeface="Segoe UI Light"/>
              </a:defRPr>
            </a:pPr>
            <a:r>
              <a:t>Mobile and</a:t>
            </a:r>
          </a:p>
          <a:p>
            <a:pPr algn="ctr" defTabSz="1100639">
              <a:lnSpc>
                <a:spcPct val="110000"/>
              </a:lnSpc>
              <a:defRPr sz="2000">
                <a:latin typeface="Segoe UI Light"/>
                <a:ea typeface="Segoe UI Light"/>
                <a:cs typeface="Segoe UI Light"/>
                <a:sym typeface="Segoe UI Light"/>
              </a:defRPr>
            </a:pPr>
            <a:r>
              <a:t> Xamarin expert</a:t>
            </a:r>
          </a:p>
        </p:txBody>
      </p:sp>
      <p:pic>
        <p:nvPicPr>
          <p:cNvPr id="862" name="image69.pdf"/>
          <p:cNvPicPr>
            <a:picLocks noChangeAspect="1"/>
          </p:cNvPicPr>
          <p:nvPr/>
        </p:nvPicPr>
        <p:blipFill>
          <a:blip r:embed="rId2">
            <a:extLst/>
          </a:blip>
          <a:stretch>
            <a:fillRect/>
          </a:stretch>
        </p:blipFill>
        <p:spPr>
          <a:xfrm>
            <a:off x="9775397" y="1545853"/>
            <a:ext cx="1782428" cy="1782429"/>
          </a:xfrm>
          <a:prstGeom prst="rect">
            <a:avLst/>
          </a:prstGeom>
          <a:ln w="12700">
            <a:miter lim="400000"/>
          </a:ln>
        </p:spPr>
      </p:pic>
      <p:pic>
        <p:nvPicPr>
          <p:cNvPr id="863" name="image70.pdf"/>
          <p:cNvPicPr>
            <a:picLocks noChangeAspect="1"/>
          </p:cNvPicPr>
          <p:nvPr/>
        </p:nvPicPr>
        <p:blipFill>
          <a:blip r:embed="rId3">
            <a:extLst/>
          </a:blip>
          <a:stretch>
            <a:fillRect/>
          </a:stretch>
        </p:blipFill>
        <p:spPr>
          <a:xfrm>
            <a:off x="7187216" y="1375192"/>
            <a:ext cx="2038988" cy="2038988"/>
          </a:xfrm>
          <a:prstGeom prst="rect">
            <a:avLst/>
          </a:prstGeom>
          <a:ln w="12700">
            <a:miter lim="400000"/>
          </a:ln>
        </p:spPr>
      </p:pic>
      <p:pic>
        <p:nvPicPr>
          <p:cNvPr id="864" name="image71.pdf"/>
          <p:cNvPicPr>
            <a:picLocks noChangeAspect="1"/>
          </p:cNvPicPr>
          <p:nvPr/>
        </p:nvPicPr>
        <p:blipFill>
          <a:blip r:embed="rId4">
            <a:extLst/>
          </a:blip>
          <a:stretch>
            <a:fillRect/>
          </a:stretch>
        </p:blipFill>
        <p:spPr>
          <a:xfrm>
            <a:off x="2680110" y="1557003"/>
            <a:ext cx="1840645" cy="1840645"/>
          </a:xfrm>
          <a:prstGeom prst="rect">
            <a:avLst/>
          </a:prstGeom>
          <a:ln w="12700">
            <a:miter lim="400000"/>
          </a:ln>
        </p:spPr>
      </p:pic>
      <p:pic>
        <p:nvPicPr>
          <p:cNvPr id="865" name="image72.pdf"/>
          <p:cNvPicPr>
            <a:picLocks noChangeAspect="1"/>
          </p:cNvPicPr>
          <p:nvPr/>
        </p:nvPicPr>
        <p:blipFill>
          <a:blip r:embed="rId5">
            <a:extLst/>
          </a:blip>
          <a:stretch>
            <a:fillRect/>
          </a:stretch>
        </p:blipFill>
        <p:spPr>
          <a:xfrm>
            <a:off x="380996" y="1560272"/>
            <a:ext cx="1782429" cy="1782428"/>
          </a:xfrm>
          <a:prstGeom prst="rect">
            <a:avLst/>
          </a:prstGeom>
          <a:ln w="12700">
            <a:miter lim="400000"/>
          </a:ln>
        </p:spPr>
      </p:pic>
      <p:pic>
        <p:nvPicPr>
          <p:cNvPr id="866" name="image73.pdf"/>
          <p:cNvPicPr>
            <a:picLocks noChangeAspect="1"/>
          </p:cNvPicPr>
          <p:nvPr/>
        </p:nvPicPr>
        <p:blipFill>
          <a:blip r:embed="rId6">
            <a:extLst/>
          </a:blip>
          <a:stretch>
            <a:fillRect/>
          </a:stretch>
        </p:blipFill>
        <p:spPr>
          <a:xfrm>
            <a:off x="4932012" y="1533939"/>
            <a:ext cx="1782428" cy="17824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8" name="Shape 868"/>
          <p:cNvSpPr/>
          <p:nvPr>
            <p:ph type="title"/>
          </p:nvPr>
        </p:nvSpPr>
        <p:spPr>
          <a:xfrm>
            <a:off x="269240" y="289957"/>
            <a:ext cx="11655842" cy="899536"/>
          </a:xfrm>
          <a:prstGeom prst="rect">
            <a:avLst/>
          </a:prstGeom>
        </p:spPr>
        <p:txBody>
          <a:bodyPr/>
          <a:lstStyle>
            <a:lvl1pPr algn="ctr">
              <a:defRPr>
                <a:solidFill>
                  <a:srgbClr val="06AED0"/>
                </a:solidFill>
              </a:defRPr>
            </a:lvl1pPr>
          </a:lstStyle>
          <a:p>
            <a:pPr/>
            <a:r>
              <a:t>Xamarin – Your Complete Mobile Solution</a:t>
            </a:r>
          </a:p>
        </p:txBody>
      </p:sp>
      <p:grpSp>
        <p:nvGrpSpPr>
          <p:cNvPr id="871" name="Group 871"/>
          <p:cNvGrpSpPr/>
          <p:nvPr/>
        </p:nvGrpSpPr>
        <p:grpSpPr>
          <a:xfrm>
            <a:off x="887730" y="2369841"/>
            <a:ext cx="3388307" cy="1133016"/>
            <a:chOff x="0" y="0"/>
            <a:chExt cx="3388305" cy="1133015"/>
          </a:xfrm>
        </p:grpSpPr>
        <p:pic>
          <p:nvPicPr>
            <p:cNvPr id="869" name="image11.pdf"/>
            <p:cNvPicPr>
              <a:picLocks noChangeAspect="1"/>
            </p:cNvPicPr>
            <p:nvPr/>
          </p:nvPicPr>
          <p:blipFill>
            <a:blip r:embed="rId3">
              <a:extLst/>
            </a:blip>
            <a:stretch>
              <a:fillRect/>
            </a:stretch>
          </p:blipFill>
          <p:spPr>
            <a:xfrm>
              <a:off x="0" y="0"/>
              <a:ext cx="3388306"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870" name="Shape 870"/>
            <p:cNvSpPr/>
            <p:nvPr/>
          </p:nvSpPr>
          <p:spPr>
            <a:xfrm>
              <a:off x="11885" y="642959"/>
              <a:ext cx="3357493"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BUILD</a:t>
              </a:r>
            </a:p>
          </p:txBody>
        </p:sp>
      </p:grpSp>
      <p:grpSp>
        <p:nvGrpSpPr>
          <p:cNvPr id="874" name="Group 874"/>
          <p:cNvGrpSpPr/>
          <p:nvPr/>
        </p:nvGrpSpPr>
        <p:grpSpPr>
          <a:xfrm>
            <a:off x="4391640" y="2369839"/>
            <a:ext cx="3592422" cy="1137831"/>
            <a:chOff x="0" y="0"/>
            <a:chExt cx="3592421" cy="1137830"/>
          </a:xfrm>
        </p:grpSpPr>
        <p:pic>
          <p:nvPicPr>
            <p:cNvPr id="872" name="image12.pdf"/>
            <p:cNvPicPr>
              <a:picLocks noChangeAspect="1"/>
            </p:cNvPicPr>
            <p:nvPr/>
          </p:nvPicPr>
          <p:blipFill>
            <a:blip r:embed="rId4">
              <a:extLst/>
            </a:blip>
            <a:stretch>
              <a:fillRect/>
            </a:stretch>
          </p:blipFill>
          <p:spPr>
            <a:xfrm>
              <a:off x="0" y="0"/>
              <a:ext cx="3592422"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873" name="Shape 873"/>
            <p:cNvSpPr/>
            <p:nvPr/>
          </p:nvSpPr>
          <p:spPr>
            <a:xfrm>
              <a:off x="6840" y="647774"/>
              <a:ext cx="3569542"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TEST</a:t>
              </a:r>
            </a:p>
          </p:txBody>
        </p:sp>
      </p:grpSp>
      <p:grpSp>
        <p:nvGrpSpPr>
          <p:cNvPr id="877" name="Group 877"/>
          <p:cNvGrpSpPr/>
          <p:nvPr/>
        </p:nvGrpSpPr>
        <p:grpSpPr>
          <a:xfrm>
            <a:off x="8099665" y="2369841"/>
            <a:ext cx="3204604" cy="1126578"/>
            <a:chOff x="0" y="0"/>
            <a:chExt cx="3204603" cy="1126577"/>
          </a:xfrm>
        </p:grpSpPr>
        <p:pic>
          <p:nvPicPr>
            <p:cNvPr id="875" name="image13.pdf"/>
            <p:cNvPicPr>
              <a:picLocks noChangeAspect="1"/>
            </p:cNvPicPr>
            <p:nvPr/>
          </p:nvPicPr>
          <p:blipFill>
            <a:blip r:embed="rId5">
              <a:extLst/>
            </a:blip>
            <a:stretch>
              <a:fillRect/>
            </a:stretch>
          </p:blipFill>
          <p:spPr>
            <a:xfrm>
              <a:off x="0" y="0"/>
              <a:ext cx="3204604"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876" name="Shape 876"/>
            <p:cNvSpPr/>
            <p:nvPr/>
          </p:nvSpPr>
          <p:spPr>
            <a:xfrm>
              <a:off x="30619" y="636521"/>
              <a:ext cx="316310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MONITOR</a:t>
              </a:r>
            </a:p>
          </p:txBody>
        </p:sp>
      </p:grpSp>
      <p:grpSp>
        <p:nvGrpSpPr>
          <p:cNvPr id="880" name="Group 880"/>
          <p:cNvGrpSpPr/>
          <p:nvPr/>
        </p:nvGrpSpPr>
        <p:grpSpPr>
          <a:xfrm>
            <a:off x="3840529" y="4491820"/>
            <a:ext cx="4510939" cy="1122632"/>
            <a:chOff x="0" y="0"/>
            <a:chExt cx="4510937" cy="1122631"/>
          </a:xfrm>
        </p:grpSpPr>
        <p:pic>
          <p:nvPicPr>
            <p:cNvPr id="878" name="image14.pdf"/>
            <p:cNvPicPr>
              <a:picLocks noChangeAspect="1"/>
            </p:cNvPicPr>
            <p:nvPr/>
          </p:nvPicPr>
          <p:blipFill>
            <a:blip r:embed="rId6">
              <a:extLst/>
            </a:blip>
            <a:stretch>
              <a:fillRect/>
            </a:stretch>
          </p:blipFill>
          <p:spPr>
            <a:xfrm>
              <a:off x="0" y="0"/>
              <a:ext cx="4510938"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879" name="Shape 879"/>
            <p:cNvSpPr/>
            <p:nvPr/>
          </p:nvSpPr>
          <p:spPr>
            <a:xfrm>
              <a:off x="13371" y="631993"/>
              <a:ext cx="447557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ACCELERATE</a:t>
              </a:r>
            </a:p>
          </p:txBody>
        </p:sp>
      </p:grpSp>
      <p:grpSp>
        <p:nvGrpSpPr>
          <p:cNvPr id="888" name="Group 888"/>
          <p:cNvGrpSpPr/>
          <p:nvPr/>
        </p:nvGrpSpPr>
        <p:grpSpPr>
          <a:xfrm>
            <a:off x="2437345" y="3661790"/>
            <a:ext cx="7311084" cy="699757"/>
            <a:chOff x="0" y="0"/>
            <a:chExt cx="7311083" cy="699756"/>
          </a:xfrm>
        </p:grpSpPr>
        <p:grpSp>
          <p:nvGrpSpPr>
            <p:cNvPr id="885" name="Group 885"/>
            <p:cNvGrpSpPr/>
            <p:nvPr/>
          </p:nvGrpSpPr>
          <p:grpSpPr>
            <a:xfrm>
              <a:off x="-1" y="-1"/>
              <a:ext cx="7311084" cy="699758"/>
              <a:chOff x="0" y="0"/>
              <a:chExt cx="7311082" cy="699756"/>
            </a:xfrm>
          </p:grpSpPr>
          <p:sp>
            <p:nvSpPr>
              <p:cNvPr id="881" name="Shape 881"/>
              <p:cNvSpPr/>
              <p:nvPr/>
            </p:nvSpPr>
            <p:spPr>
              <a:xfrm>
                <a:off x="-1" y="0"/>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882" name="Shape 882"/>
              <p:cNvSpPr/>
              <p:nvPr/>
            </p:nvSpPr>
            <p:spPr>
              <a:xfrm>
                <a:off x="3616449" y="1223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883" name="Shape 883"/>
              <p:cNvSpPr/>
              <p:nvPr/>
            </p:nvSpPr>
            <p:spPr>
              <a:xfrm>
                <a:off x="7226672" y="3371"/>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884" name="Shape 884"/>
              <p:cNvSpPr/>
              <p:nvPr/>
            </p:nvSpPr>
            <p:spPr>
              <a:xfrm>
                <a:off x="3618137" y="61534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grpSp>
        <p:sp>
          <p:nvSpPr>
            <p:cNvPr id="886" name="Shape 886"/>
            <p:cNvSpPr/>
            <p:nvPr/>
          </p:nvSpPr>
          <p:spPr>
            <a:xfrm flipH="1" rot="16200000">
              <a:off x="3541817" y="-3415202"/>
              <a:ext cx="227452" cy="7226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320" y="21600"/>
                  </a:lnTo>
                </a:path>
              </a:pathLst>
            </a:custGeom>
            <a:noFill/>
            <a:ln w="12700" cap="flat">
              <a:solidFill>
                <a:srgbClr val="BFBFBF"/>
              </a:solidFill>
              <a:prstDash val="solid"/>
              <a:round/>
            </a:ln>
            <a:effectLst/>
          </p:spPr>
          <p:txBody>
            <a:bodyPr wrap="square" lIns="34294" tIns="34294" rIns="34294" bIns="34294" numCol="1" anchor="b">
              <a:noAutofit/>
            </a:bodyPr>
            <a:lstStyle/>
            <a:p>
              <a:pPr/>
            </a:p>
          </p:txBody>
        </p:sp>
        <p:sp>
          <p:nvSpPr>
            <p:cNvPr id="887" name="Shape 887"/>
            <p:cNvSpPr/>
            <p:nvPr/>
          </p:nvSpPr>
          <p:spPr>
            <a:xfrm>
              <a:off x="3658655" y="96646"/>
              <a:ext cx="1688" cy="518700"/>
            </a:xfrm>
            <a:prstGeom prst="line">
              <a:avLst/>
            </a:prstGeom>
            <a:noFill/>
            <a:ln w="12700" cap="flat">
              <a:solidFill>
                <a:srgbClr val="BFBFBF"/>
              </a:solidFill>
              <a:prstDash val="solid"/>
              <a:round/>
            </a:ln>
            <a:effectLst/>
          </p:spPr>
          <p:txBody>
            <a:bodyPr wrap="square" lIns="45719" tIns="45719" rIns="45719" bIns="45719" numCol="1" anchor="t">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2" name="Shape 892"/>
          <p:cNvSpPr/>
          <p:nvPr>
            <p:ph type="body" idx="1"/>
          </p:nvPr>
        </p:nvSpPr>
        <p:spPr>
          <a:xfrm>
            <a:off x="269239" y="1189176"/>
            <a:ext cx="11653523" cy="4987649"/>
          </a:xfrm>
          <a:prstGeom prst="rect">
            <a:avLst/>
          </a:prstGeom>
        </p:spPr>
        <p:txBody>
          <a:bodyPr/>
          <a:lstStyle/>
          <a:p>
            <a:pPr>
              <a:lnSpc>
                <a:spcPct val="100000"/>
              </a:lnSpc>
            </a:pPr>
            <a:r>
              <a:t>Unlimited Crash Reporting from Xamarin Insights</a:t>
            </a:r>
          </a:p>
          <a:p>
            <a:pPr lvl="1" marL="572691" indent="-236546">
              <a:lnSpc>
                <a:spcPct val="100000"/>
              </a:lnSpc>
              <a:spcBef>
                <a:spcPts val="500"/>
              </a:spcBef>
              <a:defRPr sz="2300">
                <a:latin typeface="Segoe UI"/>
                <a:ea typeface="Segoe UI"/>
                <a:cs typeface="Segoe UI"/>
                <a:sym typeface="Segoe UI"/>
              </a:defRPr>
            </a:pPr>
            <a:r>
              <a:t>With 30 day data retention &amp; detailed issue reports</a:t>
            </a:r>
          </a:p>
          <a:p>
            <a:pPr>
              <a:lnSpc>
                <a:spcPct val="100000"/>
              </a:lnSpc>
            </a:pPr>
            <a:r>
              <a:t>60 Xamarin Test Cloud Device Minutes per Month</a:t>
            </a:r>
          </a:p>
          <a:p>
            <a:pPr>
              <a:lnSpc>
                <a:spcPct val="100000"/>
              </a:lnSpc>
            </a:pPr>
            <a:r>
              <a:t>Complete Access to Xamarin.UITest</a:t>
            </a:r>
          </a:p>
          <a:p>
            <a:pPr lvl="1" marL="572691" indent="-236546">
              <a:lnSpc>
                <a:spcPct val="100000"/>
              </a:lnSpc>
              <a:spcBef>
                <a:spcPts val="500"/>
              </a:spcBef>
              <a:defRPr sz="2300">
                <a:latin typeface="Segoe UI"/>
                <a:ea typeface="Segoe UI"/>
                <a:cs typeface="Segoe UI"/>
                <a:sym typeface="Segoe UI"/>
              </a:defRPr>
            </a:pPr>
            <a:r>
              <a:t>Including tests of unlimited duration running on simulator or local device</a:t>
            </a:r>
          </a:p>
          <a:p>
            <a:pPr>
              <a:lnSpc>
                <a:spcPct val="100000"/>
              </a:lnSpc>
            </a:pPr>
            <a:r>
              <a:t>30-day trial pass to Xamarin University</a:t>
            </a:r>
          </a:p>
          <a:p>
            <a:pPr lvl="1" marL="572691" indent="-236546">
              <a:lnSpc>
                <a:spcPct val="100000"/>
              </a:lnSpc>
              <a:spcBef>
                <a:spcPts val="500"/>
              </a:spcBef>
              <a:defRPr sz="2300">
                <a:latin typeface="Segoe UI"/>
                <a:ea typeface="Segoe UI"/>
                <a:cs typeface="Segoe UI"/>
                <a:sym typeface="Segoe UI"/>
              </a:defRPr>
            </a:pPr>
            <a:r>
              <a:t>Including access to guest lectures &amp; introductory courses</a:t>
            </a:r>
          </a:p>
        </p:txBody>
      </p:sp>
      <p:sp>
        <p:nvSpPr>
          <p:cNvPr id="893" name="Shape 893"/>
          <p:cNvSpPr/>
          <p:nvPr>
            <p:ph type="title"/>
          </p:nvPr>
        </p:nvSpPr>
        <p:spPr>
          <a:xfrm>
            <a:off x="269239" y="289510"/>
            <a:ext cx="11655842" cy="899667"/>
          </a:xfrm>
          <a:prstGeom prst="rect">
            <a:avLst/>
          </a:prstGeom>
        </p:spPr>
        <p:txBody>
          <a:bodyPr/>
          <a:lstStyle>
            <a:lvl1pPr defTabSz="886935">
              <a:defRPr spc="-97" sz="4559">
                <a:solidFill>
                  <a:srgbClr val="06AED0"/>
                </a:solidFill>
              </a:defRPr>
            </a:lvl1pPr>
          </a:lstStyle>
          <a:p>
            <a:pPr/>
            <a:r>
              <a:t>Every Xamarin Platform Subscription Includes: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892">
                                            <p:bg/>
                                          </p:spTgt>
                                        </p:tgtEl>
                                        <p:attrNameLst>
                                          <p:attrName>style.visibility</p:attrName>
                                        </p:attrNameLst>
                                      </p:cBhvr>
                                      <p:to>
                                        <p:strVal val="visible"/>
                                      </p:to>
                                    </p:set>
                                    <p:animEffect filter="dissolve" transition="in">
                                      <p:cBhvr>
                                        <p:cTn id="7" dur="500"/>
                                        <p:tgtEl>
                                          <p:spTgt spid="89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892">
                                            <p:txEl>
                                              <p:pRg st="0" end="0"/>
                                            </p:txEl>
                                          </p:spTgt>
                                        </p:tgtEl>
                                        <p:attrNameLst>
                                          <p:attrName>style.visibility</p:attrName>
                                        </p:attrNameLst>
                                      </p:cBhvr>
                                      <p:to>
                                        <p:strVal val="visible"/>
                                      </p:to>
                                    </p:set>
                                    <p:animEffect filter="dissolve" transition="in">
                                      <p:cBhvr>
                                        <p:cTn id="10" dur="500"/>
                                        <p:tgtEl>
                                          <p:spTgt spid="892">
                                            <p:txEl>
                                              <p:pRg st="0" end="0"/>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892">
                                            <p:txEl>
                                              <p:pRg st="1" end="1"/>
                                            </p:txEl>
                                          </p:spTgt>
                                        </p:tgtEl>
                                        <p:attrNameLst>
                                          <p:attrName>style.visibility</p:attrName>
                                        </p:attrNameLst>
                                      </p:cBhvr>
                                      <p:to>
                                        <p:strVal val="visible"/>
                                      </p:to>
                                    </p:set>
                                    <p:animEffect filter="dissolve" transition="in">
                                      <p:cBhvr>
                                        <p:cTn id="13" dur="500"/>
                                        <p:tgtEl>
                                          <p:spTgt spid="89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1" fill="hold">
                                  <p:stCondLst>
                                    <p:cond delay="0"/>
                                  </p:stCondLst>
                                  <p:iterate type="el" backwards="0">
                                    <p:tmAbs val="0"/>
                                  </p:iterate>
                                  <p:childTnLst>
                                    <p:set>
                                      <p:cBhvr>
                                        <p:cTn id="17" fill="hold"/>
                                        <p:tgtEl>
                                          <p:spTgt spid="892">
                                            <p:txEl>
                                              <p:pRg st="2" end="2"/>
                                            </p:txEl>
                                          </p:spTgt>
                                        </p:tgtEl>
                                        <p:attrNameLst>
                                          <p:attrName>style.visibility</p:attrName>
                                        </p:attrNameLst>
                                      </p:cBhvr>
                                      <p:to>
                                        <p:strVal val="visible"/>
                                      </p:to>
                                    </p:set>
                                    <p:animEffect filter="dissolve" transition="in">
                                      <p:cBhvr>
                                        <p:cTn id="18" dur="500"/>
                                        <p:tgtEl>
                                          <p:spTgt spid="89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1" fill="hold">
                                  <p:stCondLst>
                                    <p:cond delay="0"/>
                                  </p:stCondLst>
                                  <p:iterate type="el" backwards="0">
                                    <p:tmAbs val="0"/>
                                  </p:iterate>
                                  <p:childTnLst>
                                    <p:set>
                                      <p:cBhvr>
                                        <p:cTn id="22" fill="hold"/>
                                        <p:tgtEl>
                                          <p:spTgt spid="892">
                                            <p:txEl>
                                              <p:pRg st="3" end="3"/>
                                            </p:txEl>
                                          </p:spTgt>
                                        </p:tgtEl>
                                        <p:attrNameLst>
                                          <p:attrName>style.visibility</p:attrName>
                                        </p:attrNameLst>
                                      </p:cBhvr>
                                      <p:to>
                                        <p:strVal val="visible"/>
                                      </p:to>
                                    </p:set>
                                    <p:animEffect filter="dissolve" transition="in">
                                      <p:cBhvr>
                                        <p:cTn id="23" dur="500"/>
                                        <p:tgtEl>
                                          <p:spTgt spid="892">
                                            <p:txEl>
                                              <p:pRg st="3" end="3"/>
                                            </p:txEl>
                                          </p:spTgt>
                                        </p:tgtEl>
                                      </p:cBhvr>
                                    </p:animEffect>
                                  </p:childTnLst>
                                </p:cTn>
                              </p:par>
                              <p:par>
                                <p:cTn id="24" presetClass="entr" nodeType="withEffect" presetSubtype="0" presetID="9" grpId="1" fill="hold">
                                  <p:stCondLst>
                                    <p:cond delay="0"/>
                                  </p:stCondLst>
                                  <p:iterate type="el" backwards="0">
                                    <p:tmAbs val="0"/>
                                  </p:iterate>
                                  <p:childTnLst>
                                    <p:set>
                                      <p:cBhvr>
                                        <p:cTn id="25" fill="hold"/>
                                        <p:tgtEl>
                                          <p:spTgt spid="892">
                                            <p:txEl>
                                              <p:pRg st="4" end="4"/>
                                            </p:txEl>
                                          </p:spTgt>
                                        </p:tgtEl>
                                        <p:attrNameLst>
                                          <p:attrName>style.visibility</p:attrName>
                                        </p:attrNameLst>
                                      </p:cBhvr>
                                      <p:to>
                                        <p:strVal val="visible"/>
                                      </p:to>
                                    </p:set>
                                    <p:animEffect filter="dissolve" transition="in">
                                      <p:cBhvr>
                                        <p:cTn id="26" dur="500"/>
                                        <p:tgtEl>
                                          <p:spTgt spid="89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ID="9" grpId="1" fill="hold">
                                  <p:stCondLst>
                                    <p:cond delay="0"/>
                                  </p:stCondLst>
                                  <p:iterate type="el" backwards="0">
                                    <p:tmAbs val="0"/>
                                  </p:iterate>
                                  <p:childTnLst>
                                    <p:set>
                                      <p:cBhvr>
                                        <p:cTn id="30" fill="hold"/>
                                        <p:tgtEl>
                                          <p:spTgt spid="892">
                                            <p:txEl>
                                              <p:pRg st="5" end="5"/>
                                            </p:txEl>
                                          </p:spTgt>
                                        </p:tgtEl>
                                        <p:attrNameLst>
                                          <p:attrName>style.visibility</p:attrName>
                                        </p:attrNameLst>
                                      </p:cBhvr>
                                      <p:to>
                                        <p:strVal val="visible"/>
                                      </p:to>
                                    </p:set>
                                    <p:animEffect filter="dissolve" transition="in">
                                      <p:cBhvr>
                                        <p:cTn id="31" dur="500"/>
                                        <p:tgtEl>
                                          <p:spTgt spid="892">
                                            <p:txEl>
                                              <p:pRg st="5" end="5"/>
                                            </p:txEl>
                                          </p:spTgt>
                                        </p:tgtEl>
                                      </p:cBhvr>
                                    </p:animEffect>
                                  </p:childTnLst>
                                </p:cTn>
                              </p:par>
                              <p:par>
                                <p:cTn id="32" presetClass="entr" nodeType="withEffect" presetSubtype="0" presetID="9" grpId="1" fill="hold">
                                  <p:stCondLst>
                                    <p:cond delay="0"/>
                                  </p:stCondLst>
                                  <p:iterate type="el" backwards="0">
                                    <p:tmAbs val="0"/>
                                  </p:iterate>
                                  <p:childTnLst>
                                    <p:set>
                                      <p:cBhvr>
                                        <p:cTn id="33" fill="hold"/>
                                        <p:tgtEl>
                                          <p:spTgt spid="892">
                                            <p:txEl>
                                              <p:pRg st="6" end="6"/>
                                            </p:txEl>
                                          </p:spTgt>
                                        </p:tgtEl>
                                        <p:attrNameLst>
                                          <p:attrName>style.visibility</p:attrName>
                                        </p:attrNameLst>
                                      </p:cBhvr>
                                      <p:to>
                                        <p:strVal val="visible"/>
                                      </p:to>
                                    </p:set>
                                    <p:animEffect filter="dissolve" transition="in">
                                      <p:cBhvr>
                                        <p:cTn id="34" dur="500"/>
                                        <p:tgtEl>
                                          <p:spTgt spid="892">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892"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652875"/>
        </a:solidFill>
      </p:bgPr>
    </p:bg>
    <p:spTree>
      <p:nvGrpSpPr>
        <p:cNvPr id="1" name=""/>
        <p:cNvGrpSpPr/>
        <p:nvPr/>
      </p:nvGrpSpPr>
      <p:grpSpPr>
        <a:xfrm>
          <a:off x="0" y="0"/>
          <a:ext cx="0" cy="0"/>
          <a:chOff x="0" y="0"/>
          <a:chExt cx="0" cy="0"/>
        </a:xfrm>
      </p:grpSpPr>
      <p:pic>
        <p:nvPicPr>
          <p:cNvPr id="895" name="image74.pdf"/>
          <p:cNvPicPr>
            <a:picLocks noChangeAspect="1"/>
          </p:cNvPicPr>
          <p:nvPr/>
        </p:nvPicPr>
        <p:blipFill>
          <a:blip r:embed="rId3">
            <a:extLst/>
          </a:blip>
          <a:stretch>
            <a:fillRect/>
          </a:stretch>
        </p:blipFill>
        <p:spPr>
          <a:xfrm>
            <a:off x="257715" y="249087"/>
            <a:ext cx="6359824" cy="6359825"/>
          </a:xfrm>
          <a:prstGeom prst="rect">
            <a:avLst/>
          </a:prstGeom>
          <a:ln w="12700">
            <a:miter lim="400000"/>
          </a:ln>
        </p:spPr>
      </p:pic>
      <p:sp>
        <p:nvSpPr>
          <p:cNvPr id="896" name="Shape 896"/>
          <p:cNvSpPr/>
          <p:nvPr/>
        </p:nvSpPr>
        <p:spPr>
          <a:xfrm>
            <a:off x="6606154" y="3036780"/>
            <a:ext cx="4884144" cy="1442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66">
              <a:lnSpc>
                <a:spcPct val="90000"/>
              </a:lnSpc>
              <a:defRPr spc="-99" sz="4700">
                <a:solidFill>
                  <a:srgbClr val="FFFFFF"/>
                </a:solidFill>
                <a:latin typeface="Segoe UI Light"/>
                <a:ea typeface="Segoe UI Light"/>
                <a:cs typeface="Segoe UI Light"/>
                <a:sym typeface="Segoe UI Light"/>
              </a:defRPr>
            </a:pPr>
            <a:r>
              <a:t>Get Started Today</a:t>
            </a:r>
          </a:p>
          <a:p>
            <a:pPr defTabSz="914366">
              <a:lnSpc>
                <a:spcPct val="90000"/>
              </a:lnSpc>
              <a:defRPr spc="-99" sz="4700">
                <a:solidFill>
                  <a:srgbClr val="FFFFFF"/>
                </a:solidFill>
                <a:latin typeface="Segoe UI Light"/>
                <a:ea typeface="Segoe UI Light"/>
                <a:cs typeface="Segoe UI Light"/>
                <a:sym typeface="Segoe UI Light"/>
              </a:defRPr>
            </a:pPr>
            <a:r>
              <a:t>xamarin.com</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498DB"/>
        </a:solidFill>
      </p:bgPr>
    </p:bg>
    <p:spTree>
      <p:nvGrpSpPr>
        <p:cNvPr id="1" name=""/>
        <p:cNvGrpSpPr/>
        <p:nvPr/>
      </p:nvGrpSpPr>
      <p:grpSpPr>
        <a:xfrm>
          <a:off x="0" y="0"/>
          <a:ext cx="0" cy="0"/>
          <a:chOff x="0" y="0"/>
          <a:chExt cx="0" cy="0"/>
        </a:xfrm>
      </p:grpSpPr>
      <p:pic>
        <p:nvPicPr>
          <p:cNvPr id="900" name="image75.pdf" descr="XamarinUniversity_logo.pdf"/>
          <p:cNvPicPr>
            <a:picLocks noChangeAspect="1"/>
          </p:cNvPicPr>
          <p:nvPr/>
        </p:nvPicPr>
        <p:blipFill>
          <a:blip r:embed="rId2">
            <a:extLst/>
          </a:blip>
          <a:stretch>
            <a:fillRect/>
          </a:stretch>
        </p:blipFill>
        <p:spPr>
          <a:xfrm>
            <a:off x="2080764" y="1361955"/>
            <a:ext cx="8030472" cy="1123831"/>
          </a:xfrm>
          <a:prstGeom prst="rect">
            <a:avLst/>
          </a:prstGeom>
          <a:ln w="12700">
            <a:miter lim="400000"/>
          </a:ln>
        </p:spPr>
      </p:pic>
      <p:sp>
        <p:nvSpPr>
          <p:cNvPr id="901" name="Shape 901"/>
          <p:cNvSpPr/>
          <p:nvPr/>
        </p:nvSpPr>
        <p:spPr>
          <a:xfrm>
            <a:off x="1165663" y="5595361"/>
            <a:ext cx="10010079" cy="560285"/>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normAutofit fontScale="100000" lnSpcReduction="0"/>
          </a:bodyPr>
          <a:lstStyle>
            <a:lvl1pPr algn="ctr" defTabSz="932742">
              <a:lnSpc>
                <a:spcPct val="90000"/>
              </a:lnSpc>
              <a:defRPr sz="2500">
                <a:solidFill>
                  <a:srgbClr val="FFFFFF"/>
                </a:solidFill>
                <a:latin typeface="Segoe UI Light"/>
                <a:ea typeface="Segoe UI Light"/>
                <a:cs typeface="Segoe UI Light"/>
                <a:sym typeface="Segoe UI Light"/>
              </a:defRPr>
            </a:lvl1pPr>
          </a:lstStyle>
          <a:p>
            <a:pPr/>
            <a:r>
              <a:t>Free 30 Day Trial - xamarin.com/university</a:t>
            </a:r>
          </a:p>
        </p:txBody>
      </p:sp>
      <p:grpSp>
        <p:nvGrpSpPr>
          <p:cNvPr id="904" name="Group 904"/>
          <p:cNvGrpSpPr/>
          <p:nvPr/>
        </p:nvGrpSpPr>
        <p:grpSpPr>
          <a:xfrm>
            <a:off x="1072286" y="3204893"/>
            <a:ext cx="10047428" cy="1234441"/>
            <a:chOff x="0" y="0"/>
            <a:chExt cx="10047427" cy="1234439"/>
          </a:xfrm>
        </p:grpSpPr>
        <p:sp>
          <p:nvSpPr>
            <p:cNvPr id="902" name="Shape 902"/>
            <p:cNvSpPr/>
            <p:nvPr/>
          </p:nvSpPr>
          <p:spPr>
            <a:xfrm>
              <a:off x="0" y="0"/>
              <a:ext cx="2770893" cy="1234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r">
                <a:defRPr sz="2500">
                  <a:solidFill>
                    <a:srgbClr val="FFFFFF"/>
                  </a:solidFill>
                </a:defRPr>
              </a:lvl1pPr>
            </a:lstStyle>
            <a:p>
              <a:pPr/>
              <a:r>
                <a:t>Unrivaled Mobile Development Training</a:t>
              </a:r>
            </a:p>
          </p:txBody>
        </p:sp>
        <p:sp>
          <p:nvSpPr>
            <p:cNvPr id="903" name="Shape 903"/>
            <p:cNvSpPr/>
            <p:nvPr/>
          </p:nvSpPr>
          <p:spPr>
            <a:xfrm>
              <a:off x="3025433" y="0"/>
              <a:ext cx="7021995" cy="1234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500">
                  <a:solidFill>
                    <a:srgbClr val="FFFFFF"/>
                  </a:solidFill>
                  <a:latin typeface="Segoe UI Light"/>
                  <a:ea typeface="Segoe UI Light"/>
                  <a:cs typeface="Segoe UI Light"/>
                  <a:sym typeface="Segoe UI Light"/>
                </a:defRPr>
              </a:lvl1pPr>
            </a:lstStyle>
            <a:p>
              <a:pPr/>
              <a:r>
                <a:t>Live unlimited mobile development training from mobile experts, in your time-zone, on your schedule, and as often as you'd like.</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6" name="image76-small.jpg"/>
          <p:cNvPicPr>
            <a:picLocks noChangeAspect="1"/>
          </p:cNvPicPr>
          <p:nvPr/>
        </p:nvPicPr>
        <p:blipFill>
          <a:blip r:embed="rId2">
            <a:extLst/>
          </a:blip>
          <a:srcRect l="5820" t="9468" r="4147" b="15212"/>
          <a:stretch>
            <a:fillRect/>
          </a:stretch>
        </p:blipFill>
        <p:spPr>
          <a:xfrm>
            <a:off x="-154546" y="-27905"/>
            <a:ext cx="12346546" cy="6885905"/>
          </a:xfrm>
          <a:prstGeom prst="rect">
            <a:avLst/>
          </a:prstGeom>
          <a:ln w="12700">
            <a:miter lim="400000"/>
          </a:ln>
        </p:spPr>
      </p:pic>
      <p:sp>
        <p:nvSpPr>
          <p:cNvPr id="907" name="Shape 907"/>
          <p:cNvSpPr/>
          <p:nvPr/>
        </p:nvSpPr>
        <p:spPr>
          <a:xfrm>
            <a:off x="-85858" y="2335370"/>
            <a:ext cx="12346545" cy="4567709"/>
          </a:xfrm>
          <a:prstGeom prst="rect">
            <a:avLst/>
          </a:prstGeom>
          <a:gradFill>
            <a:gsLst>
              <a:gs pos="0">
                <a:srgbClr val="404040">
                  <a:alpha val="0"/>
                </a:srgbClr>
              </a:gs>
              <a:gs pos="63000">
                <a:srgbClr val="404040">
                  <a:alpha val="33000"/>
                </a:srgbClr>
              </a:gs>
            </a:gsLst>
            <a:lin ang="5400000"/>
          </a:gradFill>
          <a:ln w="12700">
            <a:miter lim="400000"/>
          </a:ln>
        </p:spPr>
        <p:txBody>
          <a:bodyPr lIns="34294" tIns="34294" rIns="34294" bIns="34294" anchor="ctr"/>
          <a:lstStyle/>
          <a:p>
            <a:pPr algn="ctr">
              <a:defRPr sz="2400">
                <a:solidFill>
                  <a:srgbClr val="FFFFFF"/>
                </a:solidFill>
              </a:defRPr>
            </a:pPr>
          </a:p>
        </p:txBody>
      </p:sp>
      <p:pic>
        <p:nvPicPr>
          <p:cNvPr id="908" name="image77.png"/>
          <p:cNvPicPr>
            <a:picLocks noChangeAspect="1"/>
          </p:cNvPicPr>
          <p:nvPr/>
        </p:nvPicPr>
        <p:blipFill>
          <a:blip r:embed="rId3">
            <a:extLst/>
          </a:blip>
          <a:stretch>
            <a:fillRect/>
          </a:stretch>
        </p:blipFill>
        <p:spPr>
          <a:xfrm>
            <a:off x="3153727" y="3696549"/>
            <a:ext cx="5867373" cy="1889212"/>
          </a:xfrm>
          <a:prstGeom prst="rect">
            <a:avLst/>
          </a:prstGeom>
          <a:ln w="12700">
            <a:miter lim="400000"/>
          </a:ln>
        </p:spPr>
      </p:pic>
      <p:sp>
        <p:nvSpPr>
          <p:cNvPr id="909" name="Shape 909"/>
          <p:cNvSpPr/>
          <p:nvPr/>
        </p:nvSpPr>
        <p:spPr>
          <a:xfrm>
            <a:off x="4835969" y="5740885"/>
            <a:ext cx="2987494" cy="4529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1100639">
              <a:defRPr i="1" sz="2100">
                <a:solidFill>
                  <a:srgbClr val="27A5BE"/>
                </a:solidFill>
              </a:defRPr>
            </a:lvl1pPr>
          </a:lstStyle>
          <a:p>
            <a:pPr/>
            <a:r>
              <a:t>evolve.xamarin.com</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1" name="Shape 911"/>
          <p:cNvSpPr/>
          <p:nvPr/>
        </p:nvSpPr>
        <p:spPr>
          <a:xfrm>
            <a:off x="1556293" y="1685951"/>
            <a:ext cx="10321336" cy="14425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defTabSz="914366">
              <a:lnSpc>
                <a:spcPct val="60000"/>
              </a:lnSpc>
              <a:spcBef>
                <a:spcPts val="1800"/>
              </a:spcBef>
              <a:defRPr sz="7600">
                <a:latin typeface="Segoe UI Light"/>
                <a:ea typeface="Segoe UI Light"/>
                <a:cs typeface="Segoe UI Light"/>
                <a:sym typeface="Segoe UI Light"/>
              </a:defRPr>
            </a:lvl1pPr>
          </a:lstStyle>
          <a:p>
            <a:pPr/>
            <a:r>
              <a:t>Thank You! Questions?</a:t>
            </a:r>
          </a:p>
        </p:txBody>
      </p:sp>
      <p:sp>
        <p:nvSpPr>
          <p:cNvPr id="912" name="Shape 912"/>
          <p:cNvSpPr/>
          <p:nvPr/>
        </p:nvSpPr>
        <p:spPr>
          <a:xfrm>
            <a:off x="1736344" y="4486096"/>
            <a:ext cx="4122015" cy="621553"/>
          </a:xfrm>
          <a:prstGeom prst="rect">
            <a:avLst/>
          </a:prstGeom>
          <a:ln w="12700">
            <a:miter lim="400000"/>
          </a:ln>
          <a:extLst>
            <a:ext uri="{C572A759-6A51-4108-AA02-DFA0A04FC94B}">
              <ma14:wrappingTextBoxFlag xmlns:ma14="http://schemas.microsoft.com/office/mac/drawingml/2011/main" val="1"/>
            </a:ext>
          </a:extLst>
        </p:spPr>
        <p:txBody>
          <a:bodyPr lIns="18675" tIns="18675" rIns="18675" bIns="18675" anchor="ctr">
            <a:spAutoFit/>
          </a:bodyPr>
          <a:lstStyle>
            <a:lvl1pPr>
              <a:defRPr sz="1900"/>
            </a:lvl1pPr>
          </a:lstStyle>
          <a:p>
            <a:pPr/>
            <a:r>
              <a:t>Dave Evans</a:t>
            </a:r>
          </a:p>
        </p:txBody>
      </p:sp>
      <p:sp>
        <p:nvSpPr>
          <p:cNvPr id="913" name="Shape 913"/>
          <p:cNvSpPr/>
          <p:nvPr/>
        </p:nvSpPr>
        <p:spPr>
          <a:xfrm flipV="1">
            <a:off x="1775730" y="5590692"/>
            <a:ext cx="9367331" cy="4669"/>
          </a:xfrm>
          <a:prstGeom prst="line">
            <a:avLst/>
          </a:prstGeom>
          <a:ln w="10795">
            <a:solidFill>
              <a:srgbClr val="16ACEE"/>
            </a:solidFill>
          </a:ln>
        </p:spPr>
        <p:txBody>
          <a:bodyPr lIns="45719" rIns="45719"/>
          <a:lstStyle/>
          <a:p>
            <a:pPr/>
          </a:p>
        </p:txBody>
      </p:sp>
      <p:grpSp>
        <p:nvGrpSpPr>
          <p:cNvPr id="917" name="Group 917"/>
          <p:cNvGrpSpPr/>
          <p:nvPr/>
        </p:nvGrpSpPr>
        <p:grpSpPr>
          <a:xfrm>
            <a:off x="1688579" y="5819468"/>
            <a:ext cx="9541634" cy="345441"/>
            <a:chOff x="0" y="0"/>
            <a:chExt cx="9541632" cy="345440"/>
          </a:xfrm>
        </p:grpSpPr>
        <p:sp>
          <p:nvSpPr>
            <p:cNvPr id="914" name="Shape 914"/>
            <p:cNvSpPr/>
            <p:nvPr/>
          </p:nvSpPr>
          <p:spPr>
            <a:xfrm>
              <a:off x="0" y="0"/>
              <a:ext cx="2283082" cy="345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nSpc>
                  <a:spcPct val="130000"/>
                </a:lnSpc>
                <a:defRPr sz="1700" u="sng">
                  <a:solidFill>
                    <a:schemeClr val="accent2"/>
                  </a:solidFill>
                  <a:uFill>
                    <a:solidFill>
                      <a:schemeClr val="accent2"/>
                    </a:solidFill>
                  </a:uFill>
                  <a:latin typeface="Segoe UI Light"/>
                  <a:ea typeface="Segoe UI Light"/>
                  <a:cs typeface="Segoe UI Light"/>
                  <a:sym typeface="Segoe UI Light"/>
                  <a:hlinkClick r:id="rId2" invalidUrl="" action="" tgtFrame="" tooltip="" history="1" highlightClick="0" endSnd="0"/>
                </a:defRPr>
              </a:lvl1pPr>
            </a:lstStyle>
            <a:p>
              <a:pPr>
                <a:defRPr u="none">
                  <a:solidFill>
                    <a:srgbClr val="404040"/>
                  </a:solidFill>
                  <a:uFillTx/>
                </a:defRPr>
              </a:pPr>
              <a:r>
                <a:rPr u="sng">
                  <a:solidFill>
                    <a:schemeClr val="accent2"/>
                  </a:solidFill>
                  <a:uFill>
                    <a:solidFill>
                      <a:schemeClr val="accent2"/>
                    </a:solidFill>
                  </a:uFill>
                  <a:hlinkClick r:id="rId2" invalidUrl="" action="" tgtFrame="" tooltip="" history="1" highlightClick="0" endSnd="0"/>
                </a:rPr>
                <a:t>dave@pml.co.uk</a:t>
              </a:r>
            </a:p>
          </p:txBody>
        </p:sp>
        <p:sp>
          <p:nvSpPr>
            <p:cNvPr id="915" name="Shape 915"/>
            <p:cNvSpPr/>
            <p:nvPr/>
          </p:nvSpPr>
          <p:spPr>
            <a:xfrm>
              <a:off x="4017571" y="0"/>
              <a:ext cx="1984275"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nSpc>
                  <a:spcPct val="130000"/>
                </a:lnSpc>
                <a:defRPr sz="1700" u="sng">
                  <a:solidFill>
                    <a:schemeClr val="accent2"/>
                  </a:solidFill>
                  <a:uFill>
                    <a:solidFill>
                      <a:schemeClr val="accent2"/>
                    </a:solidFill>
                  </a:uFill>
                  <a:latin typeface="Segoe UI Light"/>
                  <a:ea typeface="Segoe UI Light"/>
                  <a:cs typeface="Segoe UI Light"/>
                  <a:sym typeface="Segoe UI Light"/>
                  <a:hlinkClick r:id="rId3" invalidUrl="" action="" tgtFrame="" tooltip="" history="1" highlightClick="0" endSnd="0"/>
                </a:defRPr>
              </a:lvl1pPr>
            </a:lstStyle>
            <a:p>
              <a:pPr>
                <a:defRPr u="none">
                  <a:solidFill>
                    <a:srgbClr val="404040"/>
                  </a:solidFill>
                  <a:uFillTx/>
                </a:defRPr>
              </a:pPr>
              <a:r>
                <a:rPr u="sng">
                  <a:solidFill>
                    <a:schemeClr val="accent2"/>
                  </a:solidFill>
                  <a:uFill>
                    <a:solidFill>
                      <a:schemeClr val="accent2"/>
                    </a:solidFill>
                  </a:uFill>
                  <a:hlinkClick r:id="rId3" invalidUrl="" action="" tgtFrame="" tooltip="" history="1" highlightClick="0" endSnd="0"/>
                </a:rPr>
                <a:t>davedev.ghost.io</a:t>
              </a:r>
            </a:p>
          </p:txBody>
        </p:sp>
        <p:sp>
          <p:nvSpPr>
            <p:cNvPr id="916" name="Shape 916"/>
            <p:cNvSpPr/>
            <p:nvPr/>
          </p:nvSpPr>
          <p:spPr>
            <a:xfrm>
              <a:off x="7101365" y="0"/>
              <a:ext cx="2440268" cy="345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r">
                <a:lnSpc>
                  <a:spcPct val="130000"/>
                </a:lnSpc>
                <a:defRPr sz="1700">
                  <a:latin typeface="Segoe UI Light"/>
                  <a:ea typeface="Segoe UI Light"/>
                  <a:cs typeface="Segoe UI Light"/>
                  <a:sym typeface="Segoe UI Light"/>
                </a:defRPr>
              </a:lvl1pPr>
            </a:lstStyle>
            <a:p>
              <a:pPr/>
              <a:r>
                <a:t>@DaveDev</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11"/>
                                        </p:tgtEl>
                                        <p:attrNameLst>
                                          <p:attrName>style.visibility</p:attrName>
                                        </p:attrNameLst>
                                      </p:cBhvr>
                                      <p:to>
                                        <p:strVal val="visible"/>
                                      </p:to>
                                    </p:set>
                                    <p:animEffect filter="dissolve" transition="in">
                                      <p:cBhvr>
                                        <p:cTn id="7" dur="500"/>
                                        <p:tgtEl>
                                          <p:spTgt spid="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1"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xfrm>
            <a:off x="269240" y="289957"/>
            <a:ext cx="11655842" cy="899536"/>
          </a:xfrm>
          <a:prstGeom prst="rect">
            <a:avLst/>
          </a:prstGeom>
        </p:spPr>
        <p:txBody>
          <a:bodyPr/>
          <a:lstStyle>
            <a:lvl1pPr algn="ctr">
              <a:defRPr>
                <a:solidFill>
                  <a:srgbClr val="06AED0"/>
                </a:solidFill>
              </a:defRPr>
            </a:lvl1pPr>
          </a:lstStyle>
          <a:p>
            <a:pPr/>
            <a:r>
              <a:t>Xamarin – Your Complete Mobile Solution</a:t>
            </a:r>
          </a:p>
        </p:txBody>
      </p:sp>
      <p:grpSp>
        <p:nvGrpSpPr>
          <p:cNvPr id="221" name="Group 221"/>
          <p:cNvGrpSpPr/>
          <p:nvPr/>
        </p:nvGrpSpPr>
        <p:grpSpPr>
          <a:xfrm>
            <a:off x="887730" y="2369841"/>
            <a:ext cx="3388307" cy="1133016"/>
            <a:chOff x="0" y="0"/>
            <a:chExt cx="3388305" cy="1133015"/>
          </a:xfrm>
        </p:grpSpPr>
        <p:pic>
          <p:nvPicPr>
            <p:cNvPr id="219" name="image11.pdf"/>
            <p:cNvPicPr>
              <a:picLocks noChangeAspect="1"/>
            </p:cNvPicPr>
            <p:nvPr/>
          </p:nvPicPr>
          <p:blipFill>
            <a:blip r:embed="rId3">
              <a:extLst/>
            </a:blip>
            <a:stretch>
              <a:fillRect/>
            </a:stretch>
          </p:blipFill>
          <p:spPr>
            <a:xfrm>
              <a:off x="0" y="0"/>
              <a:ext cx="3388306"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220" name="Shape 220"/>
            <p:cNvSpPr/>
            <p:nvPr/>
          </p:nvSpPr>
          <p:spPr>
            <a:xfrm>
              <a:off x="11885" y="642959"/>
              <a:ext cx="3357493"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BUILD</a:t>
              </a:r>
            </a:p>
          </p:txBody>
        </p:sp>
      </p:grpSp>
      <p:grpSp>
        <p:nvGrpSpPr>
          <p:cNvPr id="224" name="Group 224"/>
          <p:cNvGrpSpPr/>
          <p:nvPr/>
        </p:nvGrpSpPr>
        <p:grpSpPr>
          <a:xfrm>
            <a:off x="4391640" y="2369839"/>
            <a:ext cx="3592422" cy="1137831"/>
            <a:chOff x="0" y="0"/>
            <a:chExt cx="3592421" cy="1137830"/>
          </a:xfrm>
        </p:grpSpPr>
        <p:pic>
          <p:nvPicPr>
            <p:cNvPr id="222" name="image12.pdf"/>
            <p:cNvPicPr>
              <a:picLocks noChangeAspect="1"/>
            </p:cNvPicPr>
            <p:nvPr/>
          </p:nvPicPr>
          <p:blipFill>
            <a:blip r:embed="rId4">
              <a:extLst/>
            </a:blip>
            <a:stretch>
              <a:fillRect/>
            </a:stretch>
          </p:blipFill>
          <p:spPr>
            <a:xfrm>
              <a:off x="0" y="0"/>
              <a:ext cx="3592422"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223" name="Shape 223"/>
            <p:cNvSpPr/>
            <p:nvPr/>
          </p:nvSpPr>
          <p:spPr>
            <a:xfrm>
              <a:off x="6840" y="647774"/>
              <a:ext cx="3569542"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TEST</a:t>
              </a:r>
            </a:p>
          </p:txBody>
        </p:sp>
      </p:grpSp>
      <p:grpSp>
        <p:nvGrpSpPr>
          <p:cNvPr id="227" name="Group 227"/>
          <p:cNvGrpSpPr/>
          <p:nvPr/>
        </p:nvGrpSpPr>
        <p:grpSpPr>
          <a:xfrm>
            <a:off x="8099665" y="2369841"/>
            <a:ext cx="3204604" cy="1126578"/>
            <a:chOff x="0" y="0"/>
            <a:chExt cx="3204603" cy="1126577"/>
          </a:xfrm>
        </p:grpSpPr>
        <p:pic>
          <p:nvPicPr>
            <p:cNvPr id="225" name="image13.pdf"/>
            <p:cNvPicPr>
              <a:picLocks noChangeAspect="1"/>
            </p:cNvPicPr>
            <p:nvPr/>
          </p:nvPicPr>
          <p:blipFill>
            <a:blip r:embed="rId5">
              <a:extLst/>
            </a:blip>
            <a:stretch>
              <a:fillRect/>
            </a:stretch>
          </p:blipFill>
          <p:spPr>
            <a:xfrm>
              <a:off x="0" y="0"/>
              <a:ext cx="3204604"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226" name="Shape 226"/>
            <p:cNvSpPr/>
            <p:nvPr/>
          </p:nvSpPr>
          <p:spPr>
            <a:xfrm>
              <a:off x="30619" y="636521"/>
              <a:ext cx="316310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MONITOR</a:t>
              </a:r>
            </a:p>
          </p:txBody>
        </p:sp>
      </p:grpSp>
      <p:grpSp>
        <p:nvGrpSpPr>
          <p:cNvPr id="230" name="Group 230"/>
          <p:cNvGrpSpPr/>
          <p:nvPr/>
        </p:nvGrpSpPr>
        <p:grpSpPr>
          <a:xfrm>
            <a:off x="3840529" y="4491820"/>
            <a:ext cx="4510939" cy="1122632"/>
            <a:chOff x="0" y="0"/>
            <a:chExt cx="4510937" cy="1122631"/>
          </a:xfrm>
        </p:grpSpPr>
        <p:pic>
          <p:nvPicPr>
            <p:cNvPr id="228" name="image14.pdf"/>
            <p:cNvPicPr>
              <a:picLocks noChangeAspect="1"/>
            </p:cNvPicPr>
            <p:nvPr/>
          </p:nvPicPr>
          <p:blipFill>
            <a:blip r:embed="rId6">
              <a:extLst/>
            </a:blip>
            <a:stretch>
              <a:fillRect/>
            </a:stretch>
          </p:blipFill>
          <p:spPr>
            <a:xfrm>
              <a:off x="0" y="0"/>
              <a:ext cx="4510938"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229" name="Shape 229"/>
            <p:cNvSpPr/>
            <p:nvPr/>
          </p:nvSpPr>
          <p:spPr>
            <a:xfrm>
              <a:off x="13371" y="631993"/>
              <a:ext cx="447557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ACCELERATE</a:t>
              </a:r>
            </a:p>
          </p:txBody>
        </p:sp>
      </p:grpSp>
      <p:grpSp>
        <p:nvGrpSpPr>
          <p:cNvPr id="238" name="Group 238"/>
          <p:cNvGrpSpPr/>
          <p:nvPr/>
        </p:nvGrpSpPr>
        <p:grpSpPr>
          <a:xfrm>
            <a:off x="2437345" y="3661790"/>
            <a:ext cx="7311084" cy="699757"/>
            <a:chOff x="0" y="0"/>
            <a:chExt cx="7311083" cy="699756"/>
          </a:xfrm>
        </p:grpSpPr>
        <p:grpSp>
          <p:nvGrpSpPr>
            <p:cNvPr id="235" name="Group 235"/>
            <p:cNvGrpSpPr/>
            <p:nvPr/>
          </p:nvGrpSpPr>
          <p:grpSpPr>
            <a:xfrm>
              <a:off x="-1" y="-1"/>
              <a:ext cx="7311084" cy="699758"/>
              <a:chOff x="0" y="0"/>
              <a:chExt cx="7311082" cy="699756"/>
            </a:xfrm>
          </p:grpSpPr>
          <p:sp>
            <p:nvSpPr>
              <p:cNvPr id="231" name="Shape 231"/>
              <p:cNvSpPr/>
              <p:nvPr/>
            </p:nvSpPr>
            <p:spPr>
              <a:xfrm>
                <a:off x="-1" y="0"/>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232" name="Shape 232"/>
              <p:cNvSpPr/>
              <p:nvPr/>
            </p:nvSpPr>
            <p:spPr>
              <a:xfrm>
                <a:off x="3616449" y="1223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233" name="Shape 233"/>
              <p:cNvSpPr/>
              <p:nvPr/>
            </p:nvSpPr>
            <p:spPr>
              <a:xfrm>
                <a:off x="7226672" y="3371"/>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234" name="Shape 234"/>
              <p:cNvSpPr/>
              <p:nvPr/>
            </p:nvSpPr>
            <p:spPr>
              <a:xfrm>
                <a:off x="3618137" y="61534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grpSp>
        <p:sp>
          <p:nvSpPr>
            <p:cNvPr id="236" name="Shape 236"/>
            <p:cNvSpPr/>
            <p:nvPr/>
          </p:nvSpPr>
          <p:spPr>
            <a:xfrm flipH="1" rot="16200000">
              <a:off x="3541817" y="-3415202"/>
              <a:ext cx="227452" cy="7226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320" y="21600"/>
                  </a:lnTo>
                </a:path>
              </a:pathLst>
            </a:custGeom>
            <a:noFill/>
            <a:ln w="12700" cap="flat">
              <a:solidFill>
                <a:srgbClr val="BFBFBF"/>
              </a:solidFill>
              <a:prstDash val="solid"/>
              <a:round/>
            </a:ln>
            <a:effectLst/>
          </p:spPr>
          <p:txBody>
            <a:bodyPr wrap="square" lIns="34294" tIns="34294" rIns="34294" bIns="34294" numCol="1" anchor="b">
              <a:noAutofit/>
            </a:bodyPr>
            <a:lstStyle/>
            <a:p>
              <a:pPr/>
            </a:p>
          </p:txBody>
        </p:sp>
        <p:sp>
          <p:nvSpPr>
            <p:cNvPr id="237" name="Shape 237"/>
            <p:cNvSpPr/>
            <p:nvPr/>
          </p:nvSpPr>
          <p:spPr>
            <a:xfrm>
              <a:off x="3658655" y="96646"/>
              <a:ext cx="1688" cy="518700"/>
            </a:xfrm>
            <a:prstGeom prst="line">
              <a:avLst/>
            </a:prstGeom>
            <a:noFill/>
            <a:ln w="12700" cap="flat">
              <a:solidFill>
                <a:srgbClr val="BFBFBF"/>
              </a:solidFill>
              <a:prstDash val="solid"/>
              <a:round/>
            </a:ln>
            <a:effectLst/>
          </p:spPr>
          <p:txBody>
            <a:bodyPr wrap="square" lIns="45719" tIns="45719" rIns="45719" bIns="45719" numCol="1" anchor="t">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4"/>
                                        </p:tgtEl>
                                        <p:attrNameLst>
                                          <p:attrName>style.visibility</p:attrName>
                                        </p:attrNameLst>
                                      </p:cBhvr>
                                      <p:to>
                                        <p:strVal val="visible"/>
                                      </p:to>
                                    </p:set>
                                    <p:animEffect filter="dissolve" transition="in">
                                      <p:cBhvr>
                                        <p:cTn id="7" dur="5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27"/>
                                        </p:tgtEl>
                                        <p:attrNameLst>
                                          <p:attrName>style.visibility</p:attrName>
                                        </p:attrNameLst>
                                      </p:cBhvr>
                                      <p:to>
                                        <p:strVal val="visible"/>
                                      </p:to>
                                    </p:set>
                                    <p:animEffect filter="dissolve" transition="in">
                                      <p:cBhvr>
                                        <p:cTn id="12" dur="500"/>
                                        <p:tgtEl>
                                          <p:spTgt spid="22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30"/>
                                        </p:tgtEl>
                                        <p:attrNameLst>
                                          <p:attrName>style.visibility</p:attrName>
                                        </p:attrNameLst>
                                      </p:cBhvr>
                                      <p:to>
                                        <p:strVal val="visible"/>
                                      </p:to>
                                    </p:set>
                                    <p:animEffect filter="dissolve" transition="in">
                                      <p:cBhvr>
                                        <p:cTn id="17" dur="500"/>
                                        <p:tgtEl>
                                          <p:spTgt spid="230"/>
                                        </p:tgtEl>
                                      </p:cBhvr>
                                    </p:animEffect>
                                  </p:childTnLst>
                                </p:cTn>
                              </p:par>
                            </p:childTnLst>
                          </p:cTn>
                        </p:par>
                        <p:par>
                          <p:cTn id="18" fill="hold">
                            <p:stCondLst>
                              <p:cond delay="500"/>
                            </p:stCondLst>
                            <p:childTnLst>
                              <p:par>
                                <p:cTn id="19" presetClass="entr" nodeType="afterEffect" presetID="9" grpId="4" fill="hold">
                                  <p:stCondLst>
                                    <p:cond delay="0"/>
                                  </p:stCondLst>
                                  <p:iterate type="el" backwards="0">
                                    <p:tmAbs val="0"/>
                                  </p:iterate>
                                  <p:childTnLst>
                                    <p:set>
                                      <p:cBhvr>
                                        <p:cTn id="20" fill="hold"/>
                                        <p:tgtEl>
                                          <p:spTgt spid="238"/>
                                        </p:tgtEl>
                                        <p:attrNameLst>
                                          <p:attrName>style.visibility</p:attrName>
                                        </p:attrNameLst>
                                      </p:cBhvr>
                                      <p:to>
                                        <p:strVal val="visible"/>
                                      </p:to>
                                    </p:set>
                                    <p:animEffect filter="dissolve" transition="in">
                                      <p:cBhvr>
                                        <p:cTn id="21"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2"/>
      <p:bldP build="whole" bldLvl="1" animBg="1" rev="0" advAuto="0" spid="238" grpId="4"/>
      <p:bldP build="whole" bldLvl="1" animBg="1" rev="0" advAuto="0" spid="230" grpId="3"/>
      <p:bldP build="whole" bldLvl="1" animBg="1" rev="0" advAuto="0" spid="224"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title"/>
          </p:nvPr>
        </p:nvSpPr>
        <p:spPr>
          <a:xfrm>
            <a:off x="269240" y="289957"/>
            <a:ext cx="11655842" cy="899536"/>
          </a:xfrm>
          <a:prstGeom prst="rect">
            <a:avLst/>
          </a:prstGeom>
        </p:spPr>
        <p:txBody>
          <a:bodyPr/>
          <a:lstStyle>
            <a:lvl1pPr>
              <a:defRPr>
                <a:solidFill>
                  <a:srgbClr val="06AED0"/>
                </a:solidFill>
              </a:defRPr>
            </a:lvl1pPr>
          </a:lstStyle>
          <a:p>
            <a:pPr/>
            <a:r>
              <a:t>Xamarin 4: the complete mobile lifecycle</a:t>
            </a:r>
          </a:p>
        </p:txBody>
      </p:sp>
      <p:grpSp>
        <p:nvGrpSpPr>
          <p:cNvPr id="245" name="Group 245"/>
          <p:cNvGrpSpPr/>
          <p:nvPr/>
        </p:nvGrpSpPr>
        <p:grpSpPr>
          <a:xfrm>
            <a:off x="887730" y="2369841"/>
            <a:ext cx="3388307" cy="1133016"/>
            <a:chOff x="0" y="0"/>
            <a:chExt cx="3388305" cy="1133015"/>
          </a:xfrm>
        </p:grpSpPr>
        <p:pic>
          <p:nvPicPr>
            <p:cNvPr id="243" name="image11.pdf"/>
            <p:cNvPicPr>
              <a:picLocks noChangeAspect="1"/>
            </p:cNvPicPr>
            <p:nvPr/>
          </p:nvPicPr>
          <p:blipFill>
            <a:blip r:embed="rId3">
              <a:extLst/>
            </a:blip>
            <a:stretch>
              <a:fillRect/>
            </a:stretch>
          </p:blipFill>
          <p:spPr>
            <a:xfrm>
              <a:off x="0" y="0"/>
              <a:ext cx="3388306"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244" name="Shape 244"/>
            <p:cNvSpPr/>
            <p:nvPr/>
          </p:nvSpPr>
          <p:spPr>
            <a:xfrm>
              <a:off x="11885" y="642959"/>
              <a:ext cx="3357493"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BUILD</a:t>
              </a:r>
            </a:p>
          </p:txBody>
        </p:sp>
      </p:grpSp>
      <p:grpSp>
        <p:nvGrpSpPr>
          <p:cNvPr id="248" name="Group 248"/>
          <p:cNvGrpSpPr/>
          <p:nvPr/>
        </p:nvGrpSpPr>
        <p:grpSpPr>
          <a:xfrm>
            <a:off x="4391640" y="2369839"/>
            <a:ext cx="3592422" cy="1137831"/>
            <a:chOff x="0" y="0"/>
            <a:chExt cx="3592421" cy="1137830"/>
          </a:xfrm>
        </p:grpSpPr>
        <p:pic>
          <p:nvPicPr>
            <p:cNvPr id="246" name="image12.png"/>
            <p:cNvPicPr>
              <a:picLocks noChangeAspect="1"/>
            </p:cNvPicPr>
            <p:nvPr/>
          </p:nvPicPr>
          <p:blipFill>
            <a:blip r:embed="rId4">
              <a:extLst/>
            </a:blip>
            <a:stretch>
              <a:fillRect/>
            </a:stretch>
          </p:blipFill>
          <p:spPr>
            <a:xfrm>
              <a:off x="0" y="0"/>
              <a:ext cx="3592422"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247" name="Shape 247"/>
            <p:cNvSpPr/>
            <p:nvPr/>
          </p:nvSpPr>
          <p:spPr>
            <a:xfrm>
              <a:off x="6840" y="647774"/>
              <a:ext cx="3569542"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TEST</a:t>
              </a:r>
            </a:p>
          </p:txBody>
        </p:sp>
      </p:grpSp>
      <p:grpSp>
        <p:nvGrpSpPr>
          <p:cNvPr id="251" name="Group 251"/>
          <p:cNvGrpSpPr/>
          <p:nvPr/>
        </p:nvGrpSpPr>
        <p:grpSpPr>
          <a:xfrm>
            <a:off x="8099665" y="2369841"/>
            <a:ext cx="3204604" cy="1126578"/>
            <a:chOff x="0" y="0"/>
            <a:chExt cx="3204603" cy="1126577"/>
          </a:xfrm>
        </p:grpSpPr>
        <p:pic>
          <p:nvPicPr>
            <p:cNvPr id="249" name="image13.png"/>
            <p:cNvPicPr>
              <a:picLocks noChangeAspect="1"/>
            </p:cNvPicPr>
            <p:nvPr/>
          </p:nvPicPr>
          <p:blipFill>
            <a:blip r:embed="rId5">
              <a:extLst/>
            </a:blip>
            <a:stretch>
              <a:fillRect/>
            </a:stretch>
          </p:blipFill>
          <p:spPr>
            <a:xfrm>
              <a:off x="0" y="0"/>
              <a:ext cx="3204604"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250" name="Shape 250"/>
            <p:cNvSpPr/>
            <p:nvPr/>
          </p:nvSpPr>
          <p:spPr>
            <a:xfrm>
              <a:off x="30619" y="636521"/>
              <a:ext cx="316310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MONITOR</a:t>
              </a:r>
            </a:p>
          </p:txBody>
        </p:sp>
      </p:grpSp>
      <p:grpSp>
        <p:nvGrpSpPr>
          <p:cNvPr id="254" name="Group 254"/>
          <p:cNvGrpSpPr/>
          <p:nvPr/>
        </p:nvGrpSpPr>
        <p:grpSpPr>
          <a:xfrm>
            <a:off x="3840529" y="4491820"/>
            <a:ext cx="4510939" cy="1122632"/>
            <a:chOff x="0" y="0"/>
            <a:chExt cx="4510937" cy="1122631"/>
          </a:xfrm>
        </p:grpSpPr>
        <p:pic>
          <p:nvPicPr>
            <p:cNvPr id="252" name="image14.png"/>
            <p:cNvPicPr>
              <a:picLocks noChangeAspect="1"/>
            </p:cNvPicPr>
            <p:nvPr/>
          </p:nvPicPr>
          <p:blipFill>
            <a:blip r:embed="rId6">
              <a:extLst/>
            </a:blip>
            <a:stretch>
              <a:fillRect/>
            </a:stretch>
          </p:blipFill>
          <p:spPr>
            <a:xfrm>
              <a:off x="0" y="0"/>
              <a:ext cx="4510938" cy="1122632"/>
            </a:xfrm>
            <a:prstGeom prst="rect">
              <a:avLst/>
            </a:prstGeom>
            <a:ln w="12700" cap="flat">
              <a:noFill/>
              <a:miter lim="400000"/>
            </a:ln>
            <a:effectLst>
              <a:outerShdw sx="100000" sy="100000" kx="0" ky="0" algn="b" rotWithShape="0" blurRad="50800" dist="38100" dir="5400000">
                <a:srgbClr val="000000">
                  <a:alpha val="20000"/>
                </a:srgbClr>
              </a:outerShdw>
            </a:effectLst>
          </p:spPr>
        </p:pic>
        <p:sp>
          <p:nvSpPr>
            <p:cNvPr id="253" name="Shape 253"/>
            <p:cNvSpPr/>
            <p:nvPr/>
          </p:nvSpPr>
          <p:spPr>
            <a:xfrm>
              <a:off x="13371" y="631993"/>
              <a:ext cx="4475576" cy="4900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lnSpc>
                  <a:spcPct val="90000"/>
                </a:lnSpc>
                <a:spcBef>
                  <a:spcPts val="500"/>
                </a:spcBef>
                <a:defRPr b="1" sz="1300">
                  <a:solidFill>
                    <a:srgbClr val="FFFFFF"/>
                  </a:solidFill>
                </a:defRPr>
              </a:lvl1pPr>
            </a:lstStyle>
            <a:p>
              <a:pPr/>
              <a:r>
                <a:t>ACCELERATE</a:t>
              </a:r>
            </a:p>
          </p:txBody>
        </p:sp>
      </p:grpSp>
      <p:grpSp>
        <p:nvGrpSpPr>
          <p:cNvPr id="262" name="Group 262"/>
          <p:cNvGrpSpPr/>
          <p:nvPr/>
        </p:nvGrpSpPr>
        <p:grpSpPr>
          <a:xfrm>
            <a:off x="2437345" y="3661790"/>
            <a:ext cx="7311084" cy="699757"/>
            <a:chOff x="0" y="0"/>
            <a:chExt cx="7311083" cy="699756"/>
          </a:xfrm>
        </p:grpSpPr>
        <p:grpSp>
          <p:nvGrpSpPr>
            <p:cNvPr id="259" name="Group 259"/>
            <p:cNvGrpSpPr/>
            <p:nvPr/>
          </p:nvGrpSpPr>
          <p:grpSpPr>
            <a:xfrm>
              <a:off x="-1" y="-1"/>
              <a:ext cx="7311084" cy="699758"/>
              <a:chOff x="0" y="0"/>
              <a:chExt cx="7311082" cy="699756"/>
            </a:xfrm>
          </p:grpSpPr>
          <p:sp>
            <p:nvSpPr>
              <p:cNvPr id="255" name="Shape 255"/>
              <p:cNvSpPr/>
              <p:nvPr/>
            </p:nvSpPr>
            <p:spPr>
              <a:xfrm>
                <a:off x="-1" y="0"/>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256" name="Shape 256"/>
              <p:cNvSpPr/>
              <p:nvPr/>
            </p:nvSpPr>
            <p:spPr>
              <a:xfrm>
                <a:off x="3616449" y="1223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257" name="Shape 257"/>
              <p:cNvSpPr/>
              <p:nvPr/>
            </p:nvSpPr>
            <p:spPr>
              <a:xfrm>
                <a:off x="7226672" y="3371"/>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sp>
            <p:nvSpPr>
              <p:cNvPr id="258" name="Shape 258"/>
              <p:cNvSpPr/>
              <p:nvPr/>
            </p:nvSpPr>
            <p:spPr>
              <a:xfrm>
                <a:off x="3618137" y="615346"/>
                <a:ext cx="84411" cy="84411"/>
              </a:xfrm>
              <a:prstGeom prst="ellipse">
                <a:avLst/>
              </a:prstGeom>
              <a:solidFill>
                <a:srgbClr val="A6A6A6"/>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grpSp>
        <p:sp>
          <p:nvSpPr>
            <p:cNvPr id="260" name="Shape 260"/>
            <p:cNvSpPr/>
            <p:nvPr/>
          </p:nvSpPr>
          <p:spPr>
            <a:xfrm flipH="1" rot="16200000">
              <a:off x="3541817" y="-3415202"/>
              <a:ext cx="227452" cy="7226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320" y="21600"/>
                  </a:lnTo>
                </a:path>
              </a:pathLst>
            </a:custGeom>
            <a:noFill/>
            <a:ln w="12700" cap="flat">
              <a:solidFill>
                <a:srgbClr val="BFBFBF"/>
              </a:solidFill>
              <a:prstDash val="solid"/>
              <a:round/>
            </a:ln>
            <a:effectLst/>
          </p:spPr>
          <p:txBody>
            <a:bodyPr wrap="square" lIns="34294" tIns="34294" rIns="34294" bIns="34294" numCol="1" anchor="b">
              <a:noAutofit/>
            </a:bodyPr>
            <a:lstStyle/>
            <a:p>
              <a:pPr/>
            </a:p>
          </p:txBody>
        </p:sp>
        <p:sp>
          <p:nvSpPr>
            <p:cNvPr id="261" name="Shape 261"/>
            <p:cNvSpPr/>
            <p:nvPr/>
          </p:nvSpPr>
          <p:spPr>
            <a:xfrm>
              <a:off x="3658655" y="96646"/>
              <a:ext cx="1688" cy="518700"/>
            </a:xfrm>
            <a:prstGeom prst="line">
              <a:avLst/>
            </a:prstGeom>
            <a:noFill/>
            <a:ln w="12700" cap="flat">
              <a:solidFill>
                <a:srgbClr val="BFBFBF"/>
              </a:solidFill>
              <a:prstDash val="solid"/>
              <a:round/>
            </a:ln>
            <a:effectLst/>
          </p:spPr>
          <p:txBody>
            <a:bodyPr wrap="square" lIns="45719" tIns="45719" rIns="45719" bIns="45719" numCol="1" anchor="t">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68" name="Group 268"/>
          <p:cNvGrpSpPr/>
          <p:nvPr/>
        </p:nvGrpSpPr>
        <p:grpSpPr>
          <a:xfrm>
            <a:off x="2281060" y="2054793"/>
            <a:ext cx="8013425" cy="4449402"/>
            <a:chOff x="0" y="0"/>
            <a:chExt cx="8013424" cy="4449400"/>
          </a:xfrm>
        </p:grpSpPr>
        <p:pic>
          <p:nvPicPr>
            <p:cNvPr id="266" name="image15.png" descr="T-shirt Store App.png"/>
            <p:cNvPicPr>
              <a:picLocks noChangeAspect="1"/>
            </p:cNvPicPr>
            <p:nvPr/>
          </p:nvPicPr>
          <p:blipFill>
            <a:blip r:embed="rId2">
              <a:extLst/>
            </a:blip>
            <a:stretch>
              <a:fillRect/>
            </a:stretch>
          </p:blipFill>
          <p:spPr>
            <a:xfrm>
              <a:off x="0" y="-1"/>
              <a:ext cx="6384848" cy="3990531"/>
            </a:xfrm>
            <a:prstGeom prst="rect">
              <a:avLst/>
            </a:prstGeom>
            <a:ln w="12700" cap="flat">
              <a:noFill/>
              <a:miter lim="400000"/>
            </a:ln>
            <a:effectLst/>
          </p:spPr>
        </p:pic>
        <p:pic>
          <p:nvPicPr>
            <p:cNvPr id="267" name="image16.png"/>
            <p:cNvPicPr>
              <a:picLocks noChangeAspect="1"/>
            </p:cNvPicPr>
            <p:nvPr/>
          </p:nvPicPr>
          <p:blipFill>
            <a:blip r:embed="rId3">
              <a:extLst/>
            </a:blip>
            <a:stretch>
              <a:fillRect/>
            </a:stretch>
          </p:blipFill>
          <p:spPr>
            <a:xfrm>
              <a:off x="3558152" y="1041852"/>
              <a:ext cx="4455273" cy="3407549"/>
            </a:xfrm>
            <a:prstGeom prst="rect">
              <a:avLst/>
            </a:prstGeom>
            <a:ln w="12700" cap="flat">
              <a:noFill/>
              <a:miter lim="400000"/>
            </a:ln>
            <a:effectLst/>
          </p:spPr>
        </p:pic>
      </p:grpSp>
      <p:sp>
        <p:nvSpPr>
          <p:cNvPr id="269" name="Shape 269"/>
          <p:cNvSpPr/>
          <p:nvPr>
            <p:ph type="title"/>
          </p:nvPr>
        </p:nvSpPr>
        <p:spPr>
          <a:xfrm>
            <a:off x="269240" y="289957"/>
            <a:ext cx="11655842" cy="899536"/>
          </a:xfrm>
          <a:prstGeom prst="rect">
            <a:avLst/>
          </a:prstGeom>
        </p:spPr>
        <p:txBody>
          <a:bodyPr/>
          <a:lstStyle>
            <a:lvl1pPr defTabSz="868648">
              <a:defRPr spc="-94" sz="4465">
                <a:solidFill>
                  <a:srgbClr val="06AED0"/>
                </a:solidFill>
              </a:defRPr>
            </a:lvl1pPr>
          </a:lstStyle>
          <a:p>
            <a:pPr/>
            <a:r>
              <a:t>Xamarin Platform: native apps across platforms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xfrm>
            <a:off x="268079" y="289957"/>
            <a:ext cx="11655842" cy="899536"/>
          </a:xfrm>
          <a:prstGeom prst="rect">
            <a:avLst/>
          </a:prstGeom>
        </p:spPr>
        <p:txBody>
          <a:bodyPr/>
          <a:lstStyle>
            <a:lvl1pPr algn="ctr"/>
          </a:lstStyle>
          <a:p>
            <a:pPr/>
            <a:r>
              <a:t>Xamarin’s Unique Approach</a:t>
            </a:r>
          </a:p>
        </p:txBody>
      </p:sp>
      <p:sp>
        <p:nvSpPr>
          <p:cNvPr id="272" name="Shape 272"/>
          <p:cNvSpPr/>
          <p:nvPr/>
        </p:nvSpPr>
        <p:spPr>
          <a:xfrm>
            <a:off x="418643" y="5640851"/>
            <a:ext cx="11354714"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101">
              <a:defRPr sz="2300">
                <a:solidFill>
                  <a:srgbClr val="70ACBB"/>
                </a:solidFill>
              </a:defRPr>
            </a:pPr>
            <a:r>
              <a:t>Shared C# codebase  </a:t>
            </a:r>
            <a:r>
              <a:rPr>
                <a:solidFill>
                  <a:srgbClr val="6FBD23"/>
                </a:solidFill>
              </a:rPr>
              <a:t>•</a:t>
            </a:r>
            <a:r>
              <a:rPr>
                <a:solidFill>
                  <a:srgbClr val="16ACEE"/>
                </a:solidFill>
              </a:rPr>
              <a:t>  </a:t>
            </a:r>
            <a:r>
              <a:t>100% native API access</a:t>
            </a:r>
            <a:r>
              <a:rPr>
                <a:solidFill>
                  <a:srgbClr val="16ACEE"/>
                </a:solidFill>
              </a:rPr>
              <a:t>  </a:t>
            </a:r>
            <a:r>
              <a:rPr>
                <a:solidFill>
                  <a:srgbClr val="6FBD23"/>
                </a:solidFill>
              </a:rPr>
              <a:t>•</a:t>
            </a:r>
            <a:r>
              <a:rPr>
                <a:solidFill>
                  <a:srgbClr val="16ACEE"/>
                </a:solidFill>
              </a:rPr>
              <a:t>  </a:t>
            </a:r>
            <a:r>
              <a:t>High performance</a:t>
            </a:r>
          </a:p>
        </p:txBody>
      </p:sp>
      <p:sp>
        <p:nvSpPr>
          <p:cNvPr id="273" name="Shape 273"/>
          <p:cNvSpPr/>
          <p:nvPr/>
        </p:nvSpPr>
        <p:spPr>
          <a:xfrm rot="5400000">
            <a:off x="5986034" y="537556"/>
            <a:ext cx="234785" cy="9846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9"/>
                  <a:pt x="10800" y="21308"/>
                </a:cubicBezTo>
                <a:lnTo>
                  <a:pt x="10800" y="11092"/>
                </a:lnTo>
                <a:cubicBezTo>
                  <a:pt x="10800" y="10931"/>
                  <a:pt x="5965" y="10800"/>
                  <a:pt x="0" y="10800"/>
                </a:cubicBezTo>
                <a:cubicBezTo>
                  <a:pt x="5965" y="10800"/>
                  <a:pt x="10800" y="10669"/>
                  <a:pt x="10800" y="10508"/>
                </a:cubicBezTo>
                <a:lnTo>
                  <a:pt x="10800" y="292"/>
                </a:lnTo>
                <a:cubicBezTo>
                  <a:pt x="10800" y="131"/>
                  <a:pt x="15635" y="0"/>
                  <a:pt x="21600" y="0"/>
                </a:cubicBezTo>
              </a:path>
            </a:pathLst>
          </a:custGeom>
          <a:ln w="19050" cap="rnd">
            <a:solidFill>
              <a:srgbClr val="16ACEE"/>
            </a:solidFill>
          </a:ln>
        </p:spPr>
        <p:txBody>
          <a:bodyPr lIns="34294" tIns="34294" rIns="34294" bIns="34294" anchor="ctr"/>
          <a:lstStyle/>
          <a:p>
            <a:pPr algn="ctr" defTabSz="914366">
              <a:defRPr sz="1700">
                <a:ln w="38099">
                  <a:solidFill>
                    <a:srgbClr val="000000"/>
                  </a:solidFill>
                </a:ln>
              </a:defRPr>
            </a:pPr>
          </a:p>
        </p:txBody>
      </p:sp>
      <p:grpSp>
        <p:nvGrpSpPr>
          <p:cNvPr id="299" name="Group 299"/>
          <p:cNvGrpSpPr/>
          <p:nvPr/>
        </p:nvGrpSpPr>
        <p:grpSpPr>
          <a:xfrm>
            <a:off x="2893417" y="1444947"/>
            <a:ext cx="6420018" cy="3643057"/>
            <a:chOff x="0" y="0"/>
            <a:chExt cx="6420017" cy="3643055"/>
          </a:xfrm>
        </p:grpSpPr>
        <p:grpSp>
          <p:nvGrpSpPr>
            <p:cNvPr id="276" name="Group 276"/>
            <p:cNvGrpSpPr/>
            <p:nvPr/>
          </p:nvGrpSpPr>
          <p:grpSpPr>
            <a:xfrm>
              <a:off x="-1" y="732344"/>
              <a:ext cx="2117654" cy="479487"/>
              <a:chOff x="0" y="0"/>
              <a:chExt cx="2117653" cy="479485"/>
            </a:xfrm>
          </p:grpSpPr>
          <p:sp>
            <p:nvSpPr>
              <p:cNvPr id="274" name="Shape 274"/>
              <p:cNvSpPr/>
              <p:nvPr/>
            </p:nvSpPr>
            <p:spPr>
              <a:xfrm>
                <a:off x="-1" y="0"/>
                <a:ext cx="2117655" cy="479486"/>
              </a:xfrm>
              <a:prstGeom prst="rect">
                <a:avLst/>
              </a:prstGeom>
              <a:solidFill>
                <a:srgbClr val="9570D5"/>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275" name="Shape 275"/>
              <p:cNvSpPr/>
              <p:nvPr/>
            </p:nvSpPr>
            <p:spPr>
              <a:xfrm>
                <a:off x="-1" y="310645"/>
                <a:ext cx="2117655"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grpSp>
          <p:nvGrpSpPr>
            <p:cNvPr id="279" name="Group 279"/>
            <p:cNvGrpSpPr/>
            <p:nvPr/>
          </p:nvGrpSpPr>
          <p:grpSpPr>
            <a:xfrm>
              <a:off x="0" y="1238469"/>
              <a:ext cx="6407260" cy="2404587"/>
              <a:chOff x="0" y="0"/>
              <a:chExt cx="6407258" cy="2404585"/>
            </a:xfrm>
          </p:grpSpPr>
          <p:sp>
            <p:nvSpPr>
              <p:cNvPr id="277" name="Shape 277"/>
              <p:cNvSpPr/>
              <p:nvPr/>
            </p:nvSpPr>
            <p:spPr>
              <a:xfrm>
                <a:off x="0" y="0"/>
                <a:ext cx="6407259" cy="2404586"/>
              </a:xfrm>
              <a:prstGeom prst="rect">
                <a:avLst/>
              </a:prstGeom>
              <a:solidFill>
                <a:srgbClr val="005E79">
                  <a:alpha val="49000"/>
                </a:srgbClr>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278" name="Shape 278"/>
              <p:cNvSpPr/>
              <p:nvPr/>
            </p:nvSpPr>
            <p:spPr>
              <a:xfrm>
                <a:off x="0" y="2235745"/>
                <a:ext cx="6407259"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sp>
          <p:nvSpPr>
            <p:cNvPr id="280" name="Shape 280"/>
            <p:cNvSpPr/>
            <p:nvPr/>
          </p:nvSpPr>
          <p:spPr>
            <a:xfrm>
              <a:off x="13575" y="705220"/>
              <a:ext cx="2104078" cy="5154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defRPr sz="1500">
                  <a:solidFill>
                    <a:srgbClr val="FFFFFF"/>
                  </a:solidFill>
                </a:defRPr>
              </a:lvl1pPr>
            </a:lstStyle>
            <a:p>
              <a:pPr/>
              <a:r>
                <a:t>iOS C# UI</a:t>
              </a:r>
            </a:p>
          </p:txBody>
        </p:sp>
        <p:grpSp>
          <p:nvGrpSpPr>
            <p:cNvPr id="283" name="Group 283"/>
            <p:cNvGrpSpPr/>
            <p:nvPr/>
          </p:nvGrpSpPr>
          <p:grpSpPr>
            <a:xfrm>
              <a:off x="2144802" y="732344"/>
              <a:ext cx="2117655" cy="479487"/>
              <a:chOff x="0" y="0"/>
              <a:chExt cx="2117653" cy="479485"/>
            </a:xfrm>
          </p:grpSpPr>
          <p:sp>
            <p:nvSpPr>
              <p:cNvPr id="281" name="Shape 281"/>
              <p:cNvSpPr/>
              <p:nvPr/>
            </p:nvSpPr>
            <p:spPr>
              <a:xfrm>
                <a:off x="-1" y="0"/>
                <a:ext cx="2117655" cy="479486"/>
              </a:xfrm>
              <a:prstGeom prst="rect">
                <a:avLst/>
              </a:prstGeom>
              <a:solidFill>
                <a:srgbClr val="66B11F"/>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282" name="Shape 282"/>
              <p:cNvSpPr/>
              <p:nvPr/>
            </p:nvSpPr>
            <p:spPr>
              <a:xfrm>
                <a:off x="-1" y="310645"/>
                <a:ext cx="2117655"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grpSp>
          <p:nvGrpSpPr>
            <p:cNvPr id="286" name="Group 286"/>
            <p:cNvGrpSpPr/>
            <p:nvPr/>
          </p:nvGrpSpPr>
          <p:grpSpPr>
            <a:xfrm>
              <a:off x="4289605" y="732344"/>
              <a:ext cx="2117655" cy="479487"/>
              <a:chOff x="0" y="0"/>
              <a:chExt cx="2117653" cy="479485"/>
            </a:xfrm>
          </p:grpSpPr>
          <p:sp>
            <p:nvSpPr>
              <p:cNvPr id="284" name="Shape 284"/>
              <p:cNvSpPr/>
              <p:nvPr/>
            </p:nvSpPr>
            <p:spPr>
              <a:xfrm>
                <a:off x="-1" y="0"/>
                <a:ext cx="2117655" cy="479486"/>
              </a:xfrm>
              <a:prstGeom prst="rect">
                <a:avLst/>
              </a:prstGeom>
              <a:solidFill>
                <a:srgbClr val="00BBF1"/>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285" name="Shape 285"/>
              <p:cNvSpPr/>
              <p:nvPr/>
            </p:nvSpPr>
            <p:spPr>
              <a:xfrm>
                <a:off x="-1" y="310645"/>
                <a:ext cx="2117655"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00BBF1"/>
                    </a:solidFill>
                  </a:defRPr>
                </a:lvl1pPr>
              </a:lstStyle>
              <a:p>
                <a:pPr/>
                <a:r>
                  <a:t> </a:t>
                </a:r>
              </a:p>
            </p:txBody>
          </p:sp>
        </p:grpSp>
        <p:sp>
          <p:nvSpPr>
            <p:cNvPr id="287" name="Shape 287"/>
            <p:cNvSpPr/>
            <p:nvPr/>
          </p:nvSpPr>
          <p:spPr>
            <a:xfrm>
              <a:off x="4303181" y="705220"/>
              <a:ext cx="2104078" cy="5154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defRPr sz="1500">
                  <a:solidFill>
                    <a:srgbClr val="FFFFFF"/>
                  </a:solidFill>
                </a:defRPr>
              </a:lvl1pPr>
            </a:lstStyle>
            <a:p>
              <a:pPr/>
              <a:r>
                <a:t>Windows C# UI</a:t>
              </a:r>
            </a:p>
          </p:txBody>
        </p:sp>
        <p:sp>
          <p:nvSpPr>
            <p:cNvPr id="288" name="Shape 288"/>
            <p:cNvSpPr/>
            <p:nvPr/>
          </p:nvSpPr>
          <p:spPr>
            <a:xfrm>
              <a:off x="2158377" y="705220"/>
              <a:ext cx="2104078" cy="5154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defRPr sz="1500">
                  <a:solidFill>
                    <a:srgbClr val="FFFFFF"/>
                  </a:solidFill>
                </a:defRPr>
              </a:lvl1pPr>
            </a:lstStyle>
            <a:p>
              <a:pPr/>
              <a:r>
                <a:t>Android C# UI</a:t>
              </a:r>
            </a:p>
          </p:txBody>
        </p:sp>
        <p:sp>
          <p:nvSpPr>
            <p:cNvPr id="289" name="Shape 289"/>
            <p:cNvSpPr/>
            <p:nvPr/>
          </p:nvSpPr>
          <p:spPr>
            <a:xfrm>
              <a:off x="26334" y="1994207"/>
              <a:ext cx="6393684" cy="820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defRPr sz="3500">
                  <a:solidFill>
                    <a:srgbClr val="FFFFFF"/>
                  </a:solidFill>
                </a:defRPr>
              </a:lvl1pPr>
            </a:lstStyle>
            <a:p>
              <a:pPr/>
              <a:r>
                <a:t>Shared C# (or F#) Mobile</a:t>
              </a:r>
            </a:p>
          </p:txBody>
        </p:sp>
        <p:grpSp>
          <p:nvGrpSpPr>
            <p:cNvPr id="292" name="Group 292"/>
            <p:cNvGrpSpPr/>
            <p:nvPr/>
          </p:nvGrpSpPr>
          <p:grpSpPr>
            <a:xfrm>
              <a:off x="758867" y="-1"/>
              <a:ext cx="613491" cy="613493"/>
              <a:chOff x="0" y="0"/>
              <a:chExt cx="613490" cy="613492"/>
            </a:xfrm>
          </p:grpSpPr>
          <p:sp>
            <p:nvSpPr>
              <p:cNvPr id="290" name="Shape 290"/>
              <p:cNvSpPr/>
              <p:nvPr/>
            </p:nvSpPr>
            <p:spPr>
              <a:xfrm>
                <a:off x="-1" y="-1"/>
                <a:ext cx="613492" cy="613494"/>
              </a:xfrm>
              <a:prstGeom prst="ellipse">
                <a:avLst/>
              </a:prstGeom>
              <a:solidFill>
                <a:srgbClr val="9570D5"/>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291" name="image17.pdf" descr="Apple_logo.pdf"/>
              <p:cNvPicPr>
                <a:picLocks noChangeAspect="1"/>
              </p:cNvPicPr>
              <p:nvPr/>
            </p:nvPicPr>
            <p:blipFill>
              <a:blip r:embed="rId3">
                <a:extLst/>
              </a:blip>
              <a:stretch>
                <a:fillRect/>
              </a:stretch>
            </p:blipFill>
            <p:spPr>
              <a:xfrm>
                <a:off x="156073" y="126635"/>
                <a:ext cx="279146" cy="311987"/>
              </a:xfrm>
              <a:prstGeom prst="rect">
                <a:avLst/>
              </a:prstGeom>
              <a:ln w="12700" cap="flat">
                <a:noFill/>
                <a:miter lim="400000"/>
              </a:ln>
              <a:effectLst/>
            </p:spPr>
          </p:pic>
        </p:grpSp>
        <p:grpSp>
          <p:nvGrpSpPr>
            <p:cNvPr id="295" name="Group 295"/>
            <p:cNvGrpSpPr/>
            <p:nvPr/>
          </p:nvGrpSpPr>
          <p:grpSpPr>
            <a:xfrm>
              <a:off x="2903531" y="-1"/>
              <a:ext cx="613491" cy="613493"/>
              <a:chOff x="0" y="0"/>
              <a:chExt cx="613490" cy="613492"/>
            </a:xfrm>
          </p:grpSpPr>
          <p:sp>
            <p:nvSpPr>
              <p:cNvPr id="293" name="Shape 293"/>
              <p:cNvSpPr/>
              <p:nvPr/>
            </p:nvSpPr>
            <p:spPr>
              <a:xfrm>
                <a:off x="-1" y="-1"/>
                <a:ext cx="613492" cy="613494"/>
              </a:xfrm>
              <a:prstGeom prst="ellipse">
                <a:avLst/>
              </a:prstGeom>
              <a:solidFill>
                <a:srgbClr val="66B11F"/>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294" name="image18.pdf" descr="Android_logo.pdf"/>
              <p:cNvPicPr>
                <a:picLocks noChangeAspect="1"/>
              </p:cNvPicPr>
              <p:nvPr/>
            </p:nvPicPr>
            <p:blipFill>
              <a:blip r:embed="rId4">
                <a:extLst/>
              </a:blip>
              <a:stretch>
                <a:fillRect/>
              </a:stretch>
            </p:blipFill>
            <p:spPr>
              <a:xfrm>
                <a:off x="171360" y="153846"/>
                <a:ext cx="259408" cy="298319"/>
              </a:xfrm>
              <a:prstGeom prst="rect">
                <a:avLst/>
              </a:prstGeom>
              <a:ln w="12700" cap="flat">
                <a:noFill/>
                <a:miter lim="400000"/>
              </a:ln>
              <a:effectLst/>
            </p:spPr>
          </p:pic>
        </p:grpSp>
        <p:grpSp>
          <p:nvGrpSpPr>
            <p:cNvPr id="298" name="Group 298"/>
            <p:cNvGrpSpPr/>
            <p:nvPr/>
          </p:nvGrpSpPr>
          <p:grpSpPr>
            <a:xfrm>
              <a:off x="5047529" y="-1"/>
              <a:ext cx="613493" cy="613493"/>
              <a:chOff x="0" y="0"/>
              <a:chExt cx="613492" cy="613492"/>
            </a:xfrm>
          </p:grpSpPr>
          <p:sp>
            <p:nvSpPr>
              <p:cNvPr id="296" name="Shape 296"/>
              <p:cNvSpPr/>
              <p:nvPr/>
            </p:nvSpPr>
            <p:spPr>
              <a:xfrm>
                <a:off x="-1" y="-1"/>
                <a:ext cx="613494" cy="613494"/>
              </a:xfrm>
              <a:prstGeom prst="ellipse">
                <a:avLst/>
              </a:prstGeom>
              <a:solidFill>
                <a:srgbClr val="00BBF1"/>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297" name="image19.pdf" descr="Windows_logo.pdf"/>
              <p:cNvPicPr>
                <a:picLocks noChangeAspect="1"/>
              </p:cNvPicPr>
              <p:nvPr/>
            </p:nvPicPr>
            <p:blipFill>
              <a:blip r:embed="rId5">
                <a:extLst/>
              </a:blip>
              <a:stretch>
                <a:fillRect/>
              </a:stretch>
            </p:blipFill>
            <p:spPr>
              <a:xfrm>
                <a:off x="168527" y="174201"/>
                <a:ext cx="277938" cy="259408"/>
              </a:xfrm>
              <a:prstGeom prst="rect">
                <a:avLst/>
              </a:prstGeom>
              <a:ln w="12700" cap="flat">
                <a:noFill/>
                <a:miter lim="400000"/>
              </a:ln>
              <a:effectLst/>
            </p:spPr>
          </p:pic>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xfrm>
            <a:off x="269239" y="289510"/>
            <a:ext cx="11655842" cy="899667"/>
          </a:xfrm>
          <a:prstGeom prst="rect">
            <a:avLst/>
          </a:prstGeom>
        </p:spPr>
        <p:txBody>
          <a:bodyPr/>
          <a:lstStyle/>
          <a:p>
            <a:pPr/>
            <a:r>
              <a:t>Xamarin + Xamarin.Forms</a:t>
            </a:r>
          </a:p>
        </p:txBody>
      </p:sp>
      <p:sp>
        <p:nvSpPr>
          <p:cNvPr id="304" name="Shape 304"/>
          <p:cNvSpPr/>
          <p:nvPr>
            <p:ph type="body" sz="quarter" idx="1"/>
          </p:nvPr>
        </p:nvSpPr>
        <p:spPr>
          <a:xfrm>
            <a:off x="999919" y="5167870"/>
            <a:ext cx="4503135" cy="969189"/>
          </a:xfrm>
          <a:prstGeom prst="rect">
            <a:avLst/>
          </a:prstGeom>
        </p:spPr>
        <p:txBody>
          <a:bodyPr/>
          <a:lstStyle>
            <a:lvl1pPr algn="ctr">
              <a:lnSpc>
                <a:spcPct val="100000"/>
              </a:lnSpc>
              <a:defRPr sz="2500">
                <a:solidFill>
                  <a:srgbClr val="404040"/>
                </a:solidFill>
                <a:latin typeface="Segoe UI"/>
                <a:ea typeface="Segoe UI"/>
                <a:cs typeface="Segoe UI"/>
                <a:sym typeface="Segoe UI"/>
              </a:defRPr>
            </a:lvl1pPr>
          </a:lstStyle>
          <a:p>
            <a:pPr/>
            <a:r>
              <a:t>Traditional Xamarin Approach</a:t>
            </a:r>
          </a:p>
        </p:txBody>
      </p:sp>
      <p:sp>
        <p:nvSpPr>
          <p:cNvPr id="305" name="Shape 305"/>
          <p:cNvSpPr/>
          <p:nvPr>
            <p:ph type="body" idx="13"/>
          </p:nvPr>
        </p:nvSpPr>
        <p:spPr>
          <a:xfrm>
            <a:off x="6548880" y="5167870"/>
            <a:ext cx="4494576" cy="969189"/>
          </a:xfrm>
          <a:prstGeom prst="rect">
            <a:avLst/>
          </a:prstGeom>
          <a:extLst>
            <a:ext uri="{C572A759-6A51-4108-AA02-DFA0A04FC94B}">
              <ma14:wrappingTextBoxFlag xmlns:ma14="http://schemas.microsoft.com/office/mac/drawingml/2011/main" val="1"/>
            </a:ext>
          </a:extLst>
        </p:spPr>
        <p:txBody>
          <a:bodyPr/>
          <a:lstStyle/>
          <a:p>
            <a:pPr marL="0" indent="0" algn="ctr">
              <a:lnSpc>
                <a:spcPct val="100000"/>
              </a:lnSpc>
              <a:spcBef>
                <a:spcPts val="1200"/>
              </a:spcBef>
              <a:buSzTx/>
              <a:buFontTx/>
              <a:buNone/>
              <a:defRPr sz="2500">
                <a:latin typeface="Segoe UI"/>
                <a:ea typeface="Segoe UI"/>
                <a:cs typeface="Segoe UI"/>
                <a:sym typeface="Segoe UI"/>
              </a:defRPr>
            </a:pPr>
            <a:r>
              <a:t>With Xamarin.Forms:</a:t>
            </a:r>
            <a:br/>
            <a:r>
              <a:rPr>
                <a:latin typeface="Segoe UI Light"/>
                <a:ea typeface="Segoe UI Light"/>
                <a:cs typeface="Segoe UI Light"/>
                <a:sym typeface="Segoe UI Light"/>
              </a:rPr>
              <a:t>More code-sharing, all native</a:t>
            </a:r>
          </a:p>
        </p:txBody>
      </p:sp>
      <p:grpSp>
        <p:nvGrpSpPr>
          <p:cNvPr id="321" name="Group 321"/>
          <p:cNvGrpSpPr/>
          <p:nvPr/>
        </p:nvGrpSpPr>
        <p:grpSpPr>
          <a:xfrm>
            <a:off x="999918" y="2481429"/>
            <a:ext cx="4503136" cy="2536547"/>
            <a:chOff x="0" y="0"/>
            <a:chExt cx="4503134" cy="2536545"/>
          </a:xfrm>
        </p:grpSpPr>
        <p:grpSp>
          <p:nvGrpSpPr>
            <p:cNvPr id="308" name="Group 308"/>
            <p:cNvGrpSpPr/>
            <p:nvPr/>
          </p:nvGrpSpPr>
          <p:grpSpPr>
            <a:xfrm>
              <a:off x="0" y="66205"/>
              <a:ext cx="1488325" cy="348754"/>
              <a:chOff x="0" y="0"/>
              <a:chExt cx="1488323" cy="348753"/>
            </a:xfrm>
          </p:grpSpPr>
          <p:sp>
            <p:nvSpPr>
              <p:cNvPr id="306" name="Shape 306"/>
              <p:cNvSpPr/>
              <p:nvPr/>
            </p:nvSpPr>
            <p:spPr>
              <a:xfrm>
                <a:off x="0" y="-1"/>
                <a:ext cx="1488324" cy="348755"/>
              </a:xfrm>
              <a:prstGeom prst="rect">
                <a:avLst/>
              </a:prstGeom>
              <a:solidFill>
                <a:srgbClr val="9570D5"/>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307" name="Shape 307"/>
              <p:cNvSpPr/>
              <p:nvPr/>
            </p:nvSpPr>
            <p:spPr>
              <a:xfrm>
                <a:off x="0" y="179913"/>
                <a:ext cx="1488324"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grpSp>
          <p:nvGrpSpPr>
            <p:cNvPr id="311" name="Group 311"/>
            <p:cNvGrpSpPr/>
            <p:nvPr/>
          </p:nvGrpSpPr>
          <p:grpSpPr>
            <a:xfrm>
              <a:off x="-1" y="432436"/>
              <a:ext cx="4503136" cy="2104110"/>
              <a:chOff x="0" y="0"/>
              <a:chExt cx="4503134" cy="2104108"/>
            </a:xfrm>
          </p:grpSpPr>
          <p:sp>
            <p:nvSpPr>
              <p:cNvPr id="309" name="Shape 309"/>
              <p:cNvSpPr/>
              <p:nvPr/>
            </p:nvSpPr>
            <p:spPr>
              <a:xfrm>
                <a:off x="-1" y="0"/>
                <a:ext cx="4503136" cy="2104109"/>
              </a:xfrm>
              <a:prstGeom prst="rect">
                <a:avLst/>
              </a:prstGeom>
              <a:solidFill>
                <a:srgbClr val="005E79">
                  <a:alpha val="49000"/>
                </a:srgbClr>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310" name="Shape 310"/>
              <p:cNvSpPr/>
              <p:nvPr/>
            </p:nvSpPr>
            <p:spPr>
              <a:xfrm>
                <a:off x="-1" y="1935268"/>
                <a:ext cx="4503136"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sp>
          <p:nvSpPr>
            <p:cNvPr id="312" name="Shape 312"/>
            <p:cNvSpPr/>
            <p:nvPr/>
          </p:nvSpPr>
          <p:spPr>
            <a:xfrm>
              <a:off x="9542" y="2"/>
              <a:ext cx="1478783" cy="4773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defRPr sz="1200">
                  <a:solidFill>
                    <a:srgbClr val="FFFFFF"/>
                  </a:solidFill>
                </a:defRPr>
              </a:lvl1pPr>
            </a:lstStyle>
            <a:p>
              <a:pPr/>
              <a:r>
                <a:t>iOS C# UI</a:t>
              </a:r>
            </a:p>
          </p:txBody>
        </p:sp>
        <p:grpSp>
          <p:nvGrpSpPr>
            <p:cNvPr id="315" name="Group 315"/>
            <p:cNvGrpSpPr/>
            <p:nvPr/>
          </p:nvGrpSpPr>
          <p:grpSpPr>
            <a:xfrm>
              <a:off x="1507405" y="66205"/>
              <a:ext cx="1488325" cy="348754"/>
              <a:chOff x="0" y="0"/>
              <a:chExt cx="1488323" cy="348753"/>
            </a:xfrm>
          </p:grpSpPr>
          <p:sp>
            <p:nvSpPr>
              <p:cNvPr id="313" name="Shape 313"/>
              <p:cNvSpPr/>
              <p:nvPr/>
            </p:nvSpPr>
            <p:spPr>
              <a:xfrm>
                <a:off x="0" y="-1"/>
                <a:ext cx="1488324" cy="348755"/>
              </a:xfrm>
              <a:prstGeom prst="rect">
                <a:avLst/>
              </a:prstGeom>
              <a:solidFill>
                <a:srgbClr val="66B11F"/>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314" name="Shape 314"/>
              <p:cNvSpPr/>
              <p:nvPr/>
            </p:nvSpPr>
            <p:spPr>
              <a:xfrm>
                <a:off x="0" y="179913"/>
                <a:ext cx="1488324"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grpSp>
          <p:nvGrpSpPr>
            <p:cNvPr id="318" name="Group 318"/>
            <p:cNvGrpSpPr/>
            <p:nvPr/>
          </p:nvGrpSpPr>
          <p:grpSpPr>
            <a:xfrm>
              <a:off x="3014809" y="66205"/>
              <a:ext cx="1488325" cy="348754"/>
              <a:chOff x="0" y="0"/>
              <a:chExt cx="1488323" cy="348753"/>
            </a:xfrm>
          </p:grpSpPr>
          <p:sp>
            <p:nvSpPr>
              <p:cNvPr id="316" name="Shape 316"/>
              <p:cNvSpPr/>
              <p:nvPr/>
            </p:nvSpPr>
            <p:spPr>
              <a:xfrm>
                <a:off x="0" y="-1"/>
                <a:ext cx="1488324" cy="348755"/>
              </a:xfrm>
              <a:prstGeom prst="rect">
                <a:avLst/>
              </a:prstGeom>
              <a:solidFill>
                <a:srgbClr val="00BBF1"/>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317" name="Shape 317"/>
              <p:cNvSpPr/>
              <p:nvPr/>
            </p:nvSpPr>
            <p:spPr>
              <a:xfrm>
                <a:off x="0" y="179913"/>
                <a:ext cx="1488324"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00BBF1"/>
                    </a:solidFill>
                  </a:defRPr>
                </a:lvl1pPr>
              </a:lstStyle>
              <a:p>
                <a:pPr/>
                <a:r>
                  <a:t> </a:t>
                </a:r>
              </a:p>
            </p:txBody>
          </p:sp>
        </p:grpSp>
        <p:sp>
          <p:nvSpPr>
            <p:cNvPr id="319" name="Shape 319"/>
            <p:cNvSpPr/>
            <p:nvPr/>
          </p:nvSpPr>
          <p:spPr>
            <a:xfrm>
              <a:off x="3024351" y="1"/>
              <a:ext cx="147878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defRPr sz="1100">
                  <a:solidFill>
                    <a:srgbClr val="FFFFFF"/>
                  </a:solidFill>
                </a:defRPr>
              </a:lvl1pPr>
            </a:lstStyle>
            <a:p>
              <a:pPr/>
              <a:r>
                <a:t>Windows C# UI</a:t>
              </a:r>
            </a:p>
          </p:txBody>
        </p:sp>
        <p:sp>
          <p:nvSpPr>
            <p:cNvPr id="320" name="Shape 320"/>
            <p:cNvSpPr/>
            <p:nvPr/>
          </p:nvSpPr>
          <p:spPr>
            <a:xfrm>
              <a:off x="1357759" y="-1"/>
              <a:ext cx="1767949" cy="4773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defRPr sz="1200">
                  <a:solidFill>
                    <a:srgbClr val="FFFFFF"/>
                  </a:solidFill>
                </a:defRPr>
              </a:lvl1pPr>
            </a:lstStyle>
            <a:p>
              <a:pPr/>
              <a:r>
                <a:t>Android C# UI</a:t>
              </a:r>
            </a:p>
          </p:txBody>
        </p:sp>
      </p:grpSp>
      <p:grpSp>
        <p:nvGrpSpPr>
          <p:cNvPr id="331" name="Group 331"/>
          <p:cNvGrpSpPr/>
          <p:nvPr/>
        </p:nvGrpSpPr>
        <p:grpSpPr>
          <a:xfrm>
            <a:off x="1344638" y="1803013"/>
            <a:ext cx="3722655" cy="615790"/>
            <a:chOff x="0" y="0"/>
            <a:chExt cx="3722653" cy="615789"/>
          </a:xfrm>
        </p:grpSpPr>
        <p:grpSp>
          <p:nvGrpSpPr>
            <p:cNvPr id="324" name="Group 324"/>
            <p:cNvGrpSpPr/>
            <p:nvPr/>
          </p:nvGrpSpPr>
          <p:grpSpPr>
            <a:xfrm>
              <a:off x="-1" y="2297"/>
              <a:ext cx="613493" cy="613493"/>
              <a:chOff x="0" y="0"/>
              <a:chExt cx="613492" cy="613491"/>
            </a:xfrm>
          </p:grpSpPr>
          <p:sp>
            <p:nvSpPr>
              <p:cNvPr id="322" name="Shape 322"/>
              <p:cNvSpPr/>
              <p:nvPr/>
            </p:nvSpPr>
            <p:spPr>
              <a:xfrm>
                <a:off x="-1" y="0"/>
                <a:ext cx="613494" cy="613492"/>
              </a:xfrm>
              <a:prstGeom prst="ellipse">
                <a:avLst/>
              </a:prstGeom>
              <a:solidFill>
                <a:srgbClr val="9570D5"/>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323" name="image17.pdf" descr="Apple_logo.pdf"/>
              <p:cNvPicPr>
                <a:picLocks noChangeAspect="1"/>
              </p:cNvPicPr>
              <p:nvPr/>
            </p:nvPicPr>
            <p:blipFill>
              <a:blip r:embed="rId3">
                <a:extLst/>
              </a:blip>
              <a:stretch>
                <a:fillRect/>
              </a:stretch>
            </p:blipFill>
            <p:spPr>
              <a:xfrm>
                <a:off x="156073" y="126634"/>
                <a:ext cx="279146" cy="311987"/>
              </a:xfrm>
              <a:prstGeom prst="rect">
                <a:avLst/>
              </a:prstGeom>
              <a:ln w="12700" cap="flat">
                <a:noFill/>
                <a:miter lim="400000"/>
              </a:ln>
              <a:effectLst/>
            </p:spPr>
          </p:pic>
        </p:grpSp>
        <p:grpSp>
          <p:nvGrpSpPr>
            <p:cNvPr id="327" name="Group 327"/>
            <p:cNvGrpSpPr/>
            <p:nvPr/>
          </p:nvGrpSpPr>
          <p:grpSpPr>
            <a:xfrm>
              <a:off x="1587685" y="0"/>
              <a:ext cx="613493" cy="613493"/>
              <a:chOff x="0" y="0"/>
              <a:chExt cx="613492" cy="613491"/>
            </a:xfrm>
          </p:grpSpPr>
          <p:sp>
            <p:nvSpPr>
              <p:cNvPr id="325" name="Shape 325"/>
              <p:cNvSpPr/>
              <p:nvPr/>
            </p:nvSpPr>
            <p:spPr>
              <a:xfrm>
                <a:off x="-1" y="0"/>
                <a:ext cx="613494" cy="613492"/>
              </a:xfrm>
              <a:prstGeom prst="ellipse">
                <a:avLst/>
              </a:prstGeom>
              <a:solidFill>
                <a:srgbClr val="66B11F"/>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326" name="image18.pdf" descr="Android_logo.pdf"/>
              <p:cNvPicPr>
                <a:picLocks noChangeAspect="1"/>
              </p:cNvPicPr>
              <p:nvPr/>
            </p:nvPicPr>
            <p:blipFill>
              <a:blip r:embed="rId4">
                <a:extLst/>
              </a:blip>
              <a:stretch>
                <a:fillRect/>
              </a:stretch>
            </p:blipFill>
            <p:spPr>
              <a:xfrm>
                <a:off x="171360" y="153845"/>
                <a:ext cx="259409" cy="298320"/>
              </a:xfrm>
              <a:prstGeom prst="rect">
                <a:avLst/>
              </a:prstGeom>
              <a:ln w="12700" cap="flat">
                <a:noFill/>
                <a:miter lim="400000"/>
              </a:ln>
              <a:effectLst/>
            </p:spPr>
          </p:pic>
        </p:grpSp>
        <p:grpSp>
          <p:nvGrpSpPr>
            <p:cNvPr id="330" name="Group 330"/>
            <p:cNvGrpSpPr/>
            <p:nvPr/>
          </p:nvGrpSpPr>
          <p:grpSpPr>
            <a:xfrm>
              <a:off x="3109161" y="0"/>
              <a:ext cx="613493" cy="613493"/>
              <a:chOff x="0" y="0"/>
              <a:chExt cx="613492" cy="613491"/>
            </a:xfrm>
          </p:grpSpPr>
          <p:sp>
            <p:nvSpPr>
              <p:cNvPr id="328" name="Shape 328"/>
              <p:cNvSpPr/>
              <p:nvPr/>
            </p:nvSpPr>
            <p:spPr>
              <a:xfrm>
                <a:off x="-1" y="0"/>
                <a:ext cx="613494" cy="613492"/>
              </a:xfrm>
              <a:prstGeom prst="ellipse">
                <a:avLst/>
              </a:prstGeom>
              <a:solidFill>
                <a:srgbClr val="00BBF1"/>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329" name="image19.pdf" descr="Windows_logo.pdf"/>
              <p:cNvPicPr>
                <a:picLocks noChangeAspect="1"/>
              </p:cNvPicPr>
              <p:nvPr/>
            </p:nvPicPr>
            <p:blipFill>
              <a:blip r:embed="rId5">
                <a:extLst/>
              </a:blip>
              <a:stretch>
                <a:fillRect/>
              </a:stretch>
            </p:blipFill>
            <p:spPr>
              <a:xfrm>
                <a:off x="168526" y="174201"/>
                <a:ext cx="277938" cy="259408"/>
              </a:xfrm>
              <a:prstGeom prst="rect">
                <a:avLst/>
              </a:prstGeom>
              <a:ln w="12700" cap="flat">
                <a:noFill/>
                <a:miter lim="400000"/>
              </a:ln>
              <a:effectLst/>
            </p:spPr>
          </p:pic>
        </p:grpSp>
      </p:grpSp>
      <p:grpSp>
        <p:nvGrpSpPr>
          <p:cNvPr id="359" name="Group 359"/>
          <p:cNvGrpSpPr/>
          <p:nvPr/>
        </p:nvGrpSpPr>
        <p:grpSpPr>
          <a:xfrm>
            <a:off x="6540323" y="1803013"/>
            <a:ext cx="4503135" cy="3202514"/>
            <a:chOff x="0" y="0"/>
            <a:chExt cx="4503134" cy="3202513"/>
          </a:xfrm>
        </p:grpSpPr>
        <p:grpSp>
          <p:nvGrpSpPr>
            <p:cNvPr id="334" name="Group 334"/>
            <p:cNvGrpSpPr/>
            <p:nvPr/>
          </p:nvGrpSpPr>
          <p:grpSpPr>
            <a:xfrm>
              <a:off x="0" y="630756"/>
              <a:ext cx="1488324" cy="168841"/>
              <a:chOff x="0" y="0"/>
              <a:chExt cx="1488323" cy="168839"/>
            </a:xfrm>
          </p:grpSpPr>
          <p:sp>
            <p:nvSpPr>
              <p:cNvPr id="332" name="Shape 332"/>
              <p:cNvSpPr/>
              <p:nvPr/>
            </p:nvSpPr>
            <p:spPr>
              <a:xfrm>
                <a:off x="0" y="101417"/>
                <a:ext cx="1488324" cy="67423"/>
              </a:xfrm>
              <a:prstGeom prst="rect">
                <a:avLst/>
              </a:prstGeom>
              <a:solidFill>
                <a:srgbClr val="9570D5"/>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333" name="Shape 333"/>
              <p:cNvSpPr/>
              <p:nvPr/>
            </p:nvSpPr>
            <p:spPr>
              <a:xfrm>
                <a:off x="0" y="0"/>
                <a:ext cx="1488324" cy="168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grpSp>
          <p:nvGrpSpPr>
            <p:cNvPr id="337" name="Group 337"/>
            <p:cNvGrpSpPr/>
            <p:nvPr/>
          </p:nvGrpSpPr>
          <p:grpSpPr>
            <a:xfrm>
              <a:off x="-1" y="1509266"/>
              <a:ext cx="4503136" cy="1693248"/>
              <a:chOff x="0" y="0"/>
              <a:chExt cx="4503134" cy="1693247"/>
            </a:xfrm>
          </p:grpSpPr>
          <p:sp>
            <p:nvSpPr>
              <p:cNvPr id="335" name="Shape 335"/>
              <p:cNvSpPr/>
              <p:nvPr/>
            </p:nvSpPr>
            <p:spPr>
              <a:xfrm>
                <a:off x="-1" y="-1"/>
                <a:ext cx="4503136" cy="1693249"/>
              </a:xfrm>
              <a:prstGeom prst="rect">
                <a:avLst/>
              </a:prstGeom>
              <a:solidFill>
                <a:srgbClr val="005E79">
                  <a:alpha val="49000"/>
                </a:srgbClr>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336" name="Shape 336"/>
              <p:cNvSpPr/>
              <p:nvPr/>
            </p:nvSpPr>
            <p:spPr>
              <a:xfrm>
                <a:off x="-1" y="1524407"/>
                <a:ext cx="4503136"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grpSp>
          <p:nvGrpSpPr>
            <p:cNvPr id="340" name="Group 340"/>
            <p:cNvGrpSpPr/>
            <p:nvPr/>
          </p:nvGrpSpPr>
          <p:grpSpPr>
            <a:xfrm>
              <a:off x="1507405" y="630756"/>
              <a:ext cx="1488325" cy="168841"/>
              <a:chOff x="0" y="0"/>
              <a:chExt cx="1488323" cy="168839"/>
            </a:xfrm>
          </p:grpSpPr>
          <p:sp>
            <p:nvSpPr>
              <p:cNvPr id="338" name="Shape 338"/>
              <p:cNvSpPr/>
              <p:nvPr/>
            </p:nvSpPr>
            <p:spPr>
              <a:xfrm>
                <a:off x="0" y="101417"/>
                <a:ext cx="1488324" cy="67423"/>
              </a:xfrm>
              <a:prstGeom prst="rect">
                <a:avLst/>
              </a:prstGeom>
              <a:solidFill>
                <a:srgbClr val="66B11F"/>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339" name="Shape 339"/>
              <p:cNvSpPr/>
              <p:nvPr/>
            </p:nvSpPr>
            <p:spPr>
              <a:xfrm>
                <a:off x="0" y="0"/>
                <a:ext cx="1488324" cy="168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grpSp>
          <p:nvGrpSpPr>
            <p:cNvPr id="343" name="Group 343"/>
            <p:cNvGrpSpPr/>
            <p:nvPr/>
          </p:nvGrpSpPr>
          <p:grpSpPr>
            <a:xfrm>
              <a:off x="3014809" y="630756"/>
              <a:ext cx="1488325" cy="168841"/>
              <a:chOff x="0" y="0"/>
              <a:chExt cx="1488323" cy="168839"/>
            </a:xfrm>
          </p:grpSpPr>
          <p:sp>
            <p:nvSpPr>
              <p:cNvPr id="341" name="Shape 341"/>
              <p:cNvSpPr/>
              <p:nvPr/>
            </p:nvSpPr>
            <p:spPr>
              <a:xfrm>
                <a:off x="0" y="101417"/>
                <a:ext cx="1488324" cy="67423"/>
              </a:xfrm>
              <a:prstGeom prst="rect">
                <a:avLst/>
              </a:prstGeom>
              <a:solidFill>
                <a:srgbClr val="00BBF1"/>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342" name="Shape 342"/>
              <p:cNvSpPr/>
              <p:nvPr/>
            </p:nvSpPr>
            <p:spPr>
              <a:xfrm>
                <a:off x="0" y="0"/>
                <a:ext cx="1488324" cy="168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00BBF1"/>
                    </a:solidFill>
                  </a:defRPr>
                </a:lvl1pPr>
              </a:lstStyle>
              <a:p>
                <a:pPr/>
                <a:r>
                  <a:t> </a:t>
                </a:r>
              </a:p>
            </p:txBody>
          </p:sp>
        </p:grpSp>
        <p:sp>
          <p:nvSpPr>
            <p:cNvPr id="344" name="Shape 344"/>
            <p:cNvSpPr/>
            <p:nvPr/>
          </p:nvSpPr>
          <p:spPr>
            <a:xfrm>
              <a:off x="9541" y="1914268"/>
              <a:ext cx="4493593" cy="667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defRPr sz="2500">
                  <a:solidFill>
                    <a:srgbClr val="FFFFFF"/>
                  </a:solidFill>
                  <a:latin typeface="Segoe UI Light"/>
                  <a:ea typeface="Segoe UI Light"/>
                  <a:cs typeface="Segoe UI Light"/>
                  <a:sym typeface="Segoe UI Light"/>
                </a:defRPr>
              </a:lvl1pPr>
            </a:lstStyle>
            <a:p>
              <a:pPr/>
              <a:r>
                <a:t>Shared C# Code</a:t>
              </a:r>
            </a:p>
          </p:txBody>
        </p:sp>
        <p:grpSp>
          <p:nvGrpSpPr>
            <p:cNvPr id="347" name="Group 347"/>
            <p:cNvGrpSpPr/>
            <p:nvPr/>
          </p:nvGrpSpPr>
          <p:grpSpPr>
            <a:xfrm>
              <a:off x="-1" y="812047"/>
              <a:ext cx="4503136" cy="684769"/>
              <a:chOff x="0" y="0"/>
              <a:chExt cx="4503134" cy="684767"/>
            </a:xfrm>
          </p:grpSpPr>
          <p:sp>
            <p:nvSpPr>
              <p:cNvPr id="345" name="Shape 345"/>
              <p:cNvSpPr/>
              <p:nvPr/>
            </p:nvSpPr>
            <p:spPr>
              <a:xfrm>
                <a:off x="-1" y="0"/>
                <a:ext cx="4503136" cy="684768"/>
              </a:xfrm>
              <a:prstGeom prst="rect">
                <a:avLst/>
              </a:prstGeom>
              <a:solidFill>
                <a:srgbClr val="008DB6"/>
              </a:solidFill>
              <a:ln w="12700" cap="flat">
                <a:noFill/>
                <a:miter lim="400000"/>
              </a:ln>
              <a:effectLst/>
            </p:spPr>
            <p:txBody>
              <a:bodyPr wrap="square" lIns="34294" tIns="34294" rIns="34294" bIns="34294" numCol="1" anchor="b">
                <a:noAutofit/>
              </a:bodyPr>
              <a:lstStyle/>
              <a:p>
                <a:pPr algn="ctr" defTabSz="914038">
                  <a:defRPr>
                    <a:solidFill>
                      <a:srgbClr val="FFFFFF"/>
                    </a:solidFill>
                  </a:defRPr>
                </a:pPr>
              </a:p>
            </p:txBody>
          </p:sp>
          <p:sp>
            <p:nvSpPr>
              <p:cNvPr id="346" name="Shape 346"/>
              <p:cNvSpPr/>
              <p:nvPr/>
            </p:nvSpPr>
            <p:spPr>
              <a:xfrm>
                <a:off x="-1" y="515927"/>
                <a:ext cx="4503136" cy="16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619" tIns="33619" rIns="33619" bIns="33619" numCol="1" anchor="b">
                <a:spAutoFit/>
              </a:bodyPr>
              <a:lstStyle>
                <a:lvl1pPr algn="ctr" defTabSz="914038">
                  <a:defRPr sz="700">
                    <a:solidFill>
                      <a:srgbClr val="FFFFFF"/>
                    </a:solidFill>
                  </a:defRPr>
                </a:lvl1pPr>
              </a:lstStyle>
              <a:p>
                <a:pPr/>
                <a:r>
                  <a:t> </a:t>
                </a:r>
              </a:p>
            </p:txBody>
          </p:sp>
        </p:grpSp>
        <p:grpSp>
          <p:nvGrpSpPr>
            <p:cNvPr id="357" name="Group 357"/>
            <p:cNvGrpSpPr/>
            <p:nvPr/>
          </p:nvGrpSpPr>
          <p:grpSpPr>
            <a:xfrm>
              <a:off x="394521" y="0"/>
              <a:ext cx="3722654" cy="615790"/>
              <a:chOff x="0" y="0"/>
              <a:chExt cx="3722653" cy="615789"/>
            </a:xfrm>
          </p:grpSpPr>
          <p:grpSp>
            <p:nvGrpSpPr>
              <p:cNvPr id="350" name="Group 350"/>
              <p:cNvGrpSpPr/>
              <p:nvPr/>
            </p:nvGrpSpPr>
            <p:grpSpPr>
              <a:xfrm>
                <a:off x="-1" y="2297"/>
                <a:ext cx="613493" cy="613493"/>
                <a:chOff x="0" y="0"/>
                <a:chExt cx="613492" cy="613492"/>
              </a:xfrm>
            </p:grpSpPr>
            <p:sp>
              <p:nvSpPr>
                <p:cNvPr id="348" name="Shape 348"/>
                <p:cNvSpPr/>
                <p:nvPr/>
              </p:nvSpPr>
              <p:spPr>
                <a:xfrm>
                  <a:off x="-1" y="-1"/>
                  <a:ext cx="613494" cy="613494"/>
                </a:xfrm>
                <a:prstGeom prst="ellipse">
                  <a:avLst/>
                </a:prstGeom>
                <a:solidFill>
                  <a:srgbClr val="9570D5"/>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349" name="image17.pdf" descr="Apple_logo.pdf"/>
                <p:cNvPicPr>
                  <a:picLocks noChangeAspect="1"/>
                </p:cNvPicPr>
                <p:nvPr/>
              </p:nvPicPr>
              <p:blipFill>
                <a:blip r:embed="rId3">
                  <a:extLst/>
                </a:blip>
                <a:stretch>
                  <a:fillRect/>
                </a:stretch>
              </p:blipFill>
              <p:spPr>
                <a:xfrm>
                  <a:off x="156073" y="126634"/>
                  <a:ext cx="279146" cy="311987"/>
                </a:xfrm>
                <a:prstGeom prst="rect">
                  <a:avLst/>
                </a:prstGeom>
                <a:ln w="12700" cap="flat">
                  <a:noFill/>
                  <a:miter lim="400000"/>
                </a:ln>
                <a:effectLst/>
              </p:spPr>
            </p:pic>
          </p:grpSp>
          <p:grpSp>
            <p:nvGrpSpPr>
              <p:cNvPr id="353" name="Group 353"/>
              <p:cNvGrpSpPr/>
              <p:nvPr/>
            </p:nvGrpSpPr>
            <p:grpSpPr>
              <a:xfrm>
                <a:off x="1587685" y="-1"/>
                <a:ext cx="613493" cy="613494"/>
                <a:chOff x="0" y="0"/>
                <a:chExt cx="613492" cy="613492"/>
              </a:xfrm>
            </p:grpSpPr>
            <p:sp>
              <p:nvSpPr>
                <p:cNvPr id="351" name="Shape 351"/>
                <p:cNvSpPr/>
                <p:nvPr/>
              </p:nvSpPr>
              <p:spPr>
                <a:xfrm>
                  <a:off x="-1" y="-1"/>
                  <a:ext cx="613494" cy="613494"/>
                </a:xfrm>
                <a:prstGeom prst="ellipse">
                  <a:avLst/>
                </a:prstGeom>
                <a:solidFill>
                  <a:srgbClr val="66B11F"/>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352" name="image18.pdf" descr="Android_logo.pdf"/>
                <p:cNvPicPr>
                  <a:picLocks noChangeAspect="1"/>
                </p:cNvPicPr>
                <p:nvPr/>
              </p:nvPicPr>
              <p:blipFill>
                <a:blip r:embed="rId4">
                  <a:extLst/>
                </a:blip>
                <a:stretch>
                  <a:fillRect/>
                </a:stretch>
              </p:blipFill>
              <p:spPr>
                <a:xfrm>
                  <a:off x="171360" y="153845"/>
                  <a:ext cx="259409" cy="298320"/>
                </a:xfrm>
                <a:prstGeom prst="rect">
                  <a:avLst/>
                </a:prstGeom>
                <a:ln w="12700" cap="flat">
                  <a:noFill/>
                  <a:miter lim="400000"/>
                </a:ln>
                <a:effectLst/>
              </p:spPr>
            </p:pic>
          </p:grpSp>
          <p:grpSp>
            <p:nvGrpSpPr>
              <p:cNvPr id="356" name="Group 356"/>
              <p:cNvGrpSpPr/>
              <p:nvPr/>
            </p:nvGrpSpPr>
            <p:grpSpPr>
              <a:xfrm>
                <a:off x="3109161" y="-1"/>
                <a:ext cx="613493" cy="613494"/>
                <a:chOff x="0" y="0"/>
                <a:chExt cx="613492" cy="613492"/>
              </a:xfrm>
            </p:grpSpPr>
            <p:sp>
              <p:nvSpPr>
                <p:cNvPr id="354" name="Shape 354"/>
                <p:cNvSpPr/>
                <p:nvPr/>
              </p:nvSpPr>
              <p:spPr>
                <a:xfrm>
                  <a:off x="-1" y="-1"/>
                  <a:ext cx="613494" cy="613494"/>
                </a:xfrm>
                <a:prstGeom prst="ellipse">
                  <a:avLst/>
                </a:prstGeom>
                <a:solidFill>
                  <a:srgbClr val="00BBF1"/>
                </a:solidFill>
                <a:ln w="12700" cap="flat">
                  <a:noFill/>
                  <a:miter lim="400000"/>
                </a:ln>
                <a:effectLst/>
              </p:spPr>
              <p:txBody>
                <a:bodyPr wrap="square" lIns="34294" tIns="34294" rIns="34294" bIns="34294" numCol="1" anchor="b">
                  <a:noAutofit/>
                </a:bodyPr>
                <a:lstStyle/>
                <a:p>
                  <a:pPr algn="ctr" defTabSz="914038">
                    <a:defRPr sz="700">
                      <a:solidFill>
                        <a:srgbClr val="FFFFFF"/>
                      </a:solidFill>
                    </a:defRPr>
                  </a:pPr>
                </a:p>
              </p:txBody>
            </p:sp>
            <p:pic>
              <p:nvPicPr>
                <p:cNvPr id="355" name="image19.pdf" descr="Windows_logo.pdf"/>
                <p:cNvPicPr>
                  <a:picLocks noChangeAspect="1"/>
                </p:cNvPicPr>
                <p:nvPr/>
              </p:nvPicPr>
              <p:blipFill>
                <a:blip r:embed="rId5">
                  <a:extLst/>
                </a:blip>
                <a:stretch>
                  <a:fillRect/>
                </a:stretch>
              </p:blipFill>
              <p:spPr>
                <a:xfrm>
                  <a:off x="168526" y="174201"/>
                  <a:ext cx="277938" cy="259408"/>
                </a:xfrm>
                <a:prstGeom prst="rect">
                  <a:avLst/>
                </a:prstGeom>
                <a:ln w="12700" cap="flat">
                  <a:noFill/>
                  <a:miter lim="400000"/>
                </a:ln>
                <a:effectLst/>
              </p:spPr>
            </p:pic>
          </p:grpSp>
        </p:grpSp>
        <p:sp>
          <p:nvSpPr>
            <p:cNvPr id="358" name="Shape 358"/>
            <p:cNvSpPr/>
            <p:nvPr/>
          </p:nvSpPr>
          <p:spPr>
            <a:xfrm>
              <a:off x="9541" y="743935"/>
              <a:ext cx="4493593" cy="7694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defRPr sz="3100">
                  <a:solidFill>
                    <a:srgbClr val="FFFFFF"/>
                  </a:solidFill>
                </a:defRPr>
              </a:lvl1pPr>
            </a:lstStyle>
            <a:p>
              <a:pPr/>
              <a:r>
                <a:t>Shared UI Code</a:t>
              </a:r>
            </a:p>
          </p:txBody>
        </p:sp>
      </p:grpSp>
      <p:sp>
        <p:nvSpPr>
          <p:cNvPr id="360" name="Shape 360"/>
          <p:cNvSpPr/>
          <p:nvPr/>
        </p:nvSpPr>
        <p:spPr>
          <a:xfrm>
            <a:off x="1009460" y="3518075"/>
            <a:ext cx="4493593" cy="6678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101">
              <a:defRPr sz="2500">
                <a:solidFill>
                  <a:srgbClr val="FFFFFF"/>
                </a:solidFill>
                <a:latin typeface="Segoe UI Light"/>
                <a:ea typeface="Segoe UI Light"/>
                <a:cs typeface="Segoe UI Light"/>
                <a:sym typeface="Segoe UI Light"/>
              </a:defRPr>
            </a:lvl1pPr>
          </a:lstStyle>
          <a:p>
            <a:pPr/>
            <a:r>
              <a:t>Shared C# Code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5">
                                            <p:bg/>
                                          </p:spTgt>
                                        </p:tgtEl>
                                        <p:attrNameLst>
                                          <p:attrName>style.visibility</p:attrName>
                                        </p:attrNameLst>
                                      </p:cBhvr>
                                      <p:to>
                                        <p:strVal val="visible"/>
                                      </p:to>
                                    </p:set>
                                    <p:animEffect filter="dissolve" transition="in">
                                      <p:cBhvr>
                                        <p:cTn id="7" dur="500"/>
                                        <p:tgtEl>
                                          <p:spTgt spid="30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05">
                                            <p:txEl>
                                              <p:pRg st="0" end="0"/>
                                            </p:txEl>
                                          </p:spTgt>
                                        </p:tgtEl>
                                        <p:attrNameLst>
                                          <p:attrName>style.visibility</p:attrName>
                                        </p:attrNameLst>
                                      </p:cBhvr>
                                      <p:to>
                                        <p:strVal val="visible"/>
                                      </p:to>
                                    </p:set>
                                    <p:animEffect filter="dissolve" transition="in">
                                      <p:cBhvr>
                                        <p:cTn id="10" dur="500"/>
                                        <p:tgtEl>
                                          <p:spTgt spid="305">
                                            <p:txEl>
                                              <p:pRg st="0" end="0"/>
                                            </p:txEl>
                                          </p:spTgt>
                                        </p:tgtEl>
                                      </p:cBhvr>
                                    </p:animEffect>
                                  </p:childTnLst>
                                </p:cTn>
                              </p:par>
                            </p:childTnLst>
                          </p:cTn>
                        </p:par>
                        <p:par>
                          <p:cTn id="11" fill="hold">
                            <p:stCondLst>
                              <p:cond delay="500"/>
                            </p:stCondLst>
                            <p:childTnLst>
                              <p:par>
                                <p:cTn id="12" presetClass="entr" nodeType="afterEffect" presetID="9" grpId="2" fill="hold">
                                  <p:stCondLst>
                                    <p:cond delay="0"/>
                                  </p:stCondLst>
                                  <p:iterate type="el" backwards="0">
                                    <p:tmAbs val="0"/>
                                  </p:iterate>
                                  <p:childTnLst>
                                    <p:set>
                                      <p:cBhvr>
                                        <p:cTn id="13" fill="hold"/>
                                        <p:tgtEl>
                                          <p:spTgt spid="359"/>
                                        </p:tgtEl>
                                        <p:attrNameLst>
                                          <p:attrName>style.visibility</p:attrName>
                                        </p:attrNameLst>
                                      </p:cBhvr>
                                      <p:to>
                                        <p:strVal val="visible"/>
                                      </p:to>
                                    </p:set>
                                    <p:animEffect filter="dissolve" transition="in">
                                      <p:cBhvr>
                                        <p:cTn id="14" dur="5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05" grpId="1"/>
      <p:bldP build="whole" bldLvl="1" animBg="1" rev="0" advAuto="0" spid="359" grpId="2"/>
    </p:bldLst>
  </p:timing>
</p:sld>
</file>

<file path=ppt/theme/theme1.xml><?xml version="1.0" encoding="utf-8"?>
<a:theme xmlns:a="http://schemas.openxmlformats.org/drawingml/2006/main" xmlns:r="http://schemas.openxmlformats.org/officeDocument/2006/relationships" name="XamarinTemplate">
  <a:themeElements>
    <a:clrScheme name="XamarinTemplate">
      <a:dk1>
        <a:srgbClr val="404040"/>
      </a:dk1>
      <a:lt1>
        <a:srgbClr val="FFFFFF"/>
      </a:lt1>
      <a:dk2>
        <a:srgbClr val="A7A7A7"/>
      </a:dk2>
      <a:lt2>
        <a:srgbClr val="535353"/>
      </a:lt2>
      <a:accent1>
        <a:srgbClr val="00188F"/>
      </a:accent1>
      <a:accent2>
        <a:srgbClr val="00BCF2"/>
      </a:accent2>
      <a:accent3>
        <a:srgbClr val="B4A0FF"/>
      </a:accent3>
      <a:accent4>
        <a:srgbClr val="BAD80A"/>
      </a:accent4>
      <a:accent5>
        <a:srgbClr val="FF8C00"/>
      </a:accent5>
      <a:accent6>
        <a:srgbClr val="00B294"/>
      </a:accent6>
      <a:hlink>
        <a:srgbClr val="0000FF"/>
      </a:hlink>
      <a:folHlink>
        <a:srgbClr val="FF00FF"/>
      </a:folHlink>
    </a:clrScheme>
    <a:fontScheme name="XamarinTemplate">
      <a:majorFont>
        <a:latin typeface="Helvetica"/>
        <a:ea typeface="Helvetica"/>
        <a:cs typeface="Helvetica"/>
      </a:majorFont>
      <a:minorFont>
        <a:latin typeface="Calibri"/>
        <a:ea typeface="Calibri"/>
        <a:cs typeface="Calibri"/>
      </a:minorFont>
    </a:fontScheme>
    <a:fmtScheme name="Xamarin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34294" tIns="34294" rIns="34294" bIns="34294" numCol="1" spcCol="38100" rtlCol="0" anchor="b"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XamarinTemplate">
  <a:themeElements>
    <a:clrScheme name="XamarinTemplate">
      <a:dk1>
        <a:srgbClr val="000000"/>
      </a:dk1>
      <a:lt1>
        <a:srgbClr val="FFFFFF"/>
      </a:lt1>
      <a:dk2>
        <a:srgbClr val="A7A7A7"/>
      </a:dk2>
      <a:lt2>
        <a:srgbClr val="535353"/>
      </a:lt2>
      <a:accent1>
        <a:srgbClr val="00188F"/>
      </a:accent1>
      <a:accent2>
        <a:srgbClr val="00BCF2"/>
      </a:accent2>
      <a:accent3>
        <a:srgbClr val="B4A0FF"/>
      </a:accent3>
      <a:accent4>
        <a:srgbClr val="BAD80A"/>
      </a:accent4>
      <a:accent5>
        <a:srgbClr val="FF8C00"/>
      </a:accent5>
      <a:accent6>
        <a:srgbClr val="00B294"/>
      </a:accent6>
      <a:hlink>
        <a:srgbClr val="0000FF"/>
      </a:hlink>
      <a:folHlink>
        <a:srgbClr val="FF00FF"/>
      </a:folHlink>
    </a:clrScheme>
    <a:fontScheme name="XamarinTemplate">
      <a:majorFont>
        <a:latin typeface="Helvetica"/>
        <a:ea typeface="Helvetica"/>
        <a:cs typeface="Helvetica"/>
      </a:majorFont>
      <a:minorFont>
        <a:latin typeface="Calibri"/>
        <a:ea typeface="Calibri"/>
        <a:cs typeface="Calibri"/>
      </a:minorFont>
    </a:fontScheme>
    <a:fmtScheme name="Xamarin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34294" tIns="34294" rIns="34294" bIns="34294" numCol="1" spcCol="38100" rtlCol="0" anchor="b"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0404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